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9"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33824-42DE-4E1D-921E-6E0BF0A6D736}" type="datetimeFigureOut">
              <a:rPr lang="en-US" smtClean="0"/>
              <a:t>3/10/2022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F2A45-0A74-478B-8287-B59219062F40}" type="slidenum">
              <a:rPr lang="en-US" smtClean="0"/>
              <a:t>‹#›</a:t>
            </a:fld>
            <a:endParaRPr lang="en-US"/>
          </a:p>
        </p:txBody>
      </p:sp>
    </p:spTree>
    <p:extLst>
      <p:ext uri="{BB962C8B-B14F-4D97-AF65-F5344CB8AC3E}">
        <p14:creationId xmlns:p14="http://schemas.microsoft.com/office/powerpoint/2010/main" val="1732509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FF2A45-0A74-478B-8287-B59219062F40}" type="slidenum">
              <a:rPr lang="en-US" smtClean="0"/>
              <a:t>7</a:t>
            </a:fld>
            <a:endParaRPr lang="en-US"/>
          </a:p>
        </p:txBody>
      </p:sp>
    </p:spTree>
    <p:extLst>
      <p:ext uri="{BB962C8B-B14F-4D97-AF65-F5344CB8AC3E}">
        <p14:creationId xmlns:p14="http://schemas.microsoft.com/office/powerpoint/2010/main" val="3518514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FF2A45-0A74-478B-8287-B59219062F40}" type="slidenum">
              <a:rPr lang="en-US" smtClean="0"/>
              <a:t>31</a:t>
            </a:fld>
            <a:endParaRPr lang="en-US"/>
          </a:p>
        </p:txBody>
      </p:sp>
    </p:spTree>
    <p:extLst>
      <p:ext uri="{BB962C8B-B14F-4D97-AF65-F5344CB8AC3E}">
        <p14:creationId xmlns:p14="http://schemas.microsoft.com/office/powerpoint/2010/main" val="2807694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7F42-A3D6-441D-8791-53831D3F9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CD520-9B87-4E56-A76F-29B33FE140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97DE6B-D12C-4D9F-B50D-EBD123A73D28}"/>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5" name="Footer Placeholder 4">
            <a:extLst>
              <a:ext uri="{FF2B5EF4-FFF2-40B4-BE49-F238E27FC236}">
                <a16:creationId xmlns:a16="http://schemas.microsoft.com/office/drawing/2014/main" id="{87074E54-2396-4CC3-B8EA-A894D4FD2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52207-0C0A-4F15-AE59-D114A22FD143}"/>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139988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A8BE-489F-40B2-ABB0-011886F7D0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FBA086-A815-4A42-8E2E-C7E28A3ECF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5BB8F2-7091-4780-9DCF-5C431C461A2C}"/>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5" name="Footer Placeholder 4">
            <a:extLst>
              <a:ext uri="{FF2B5EF4-FFF2-40B4-BE49-F238E27FC236}">
                <a16:creationId xmlns:a16="http://schemas.microsoft.com/office/drawing/2014/main" id="{57ECDF21-7848-4062-A6D1-C3C6C577B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5F450-A7B3-4DFB-920F-7233E802990C}"/>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3868947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F022BF-3BD6-4213-8675-A037576504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F497F3-5B6C-44B5-9814-C6856A092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641FD-CBA0-4B8A-9CEE-A8F98DAE60FF}"/>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5" name="Footer Placeholder 4">
            <a:extLst>
              <a:ext uri="{FF2B5EF4-FFF2-40B4-BE49-F238E27FC236}">
                <a16:creationId xmlns:a16="http://schemas.microsoft.com/office/drawing/2014/main" id="{E5C45C29-A872-4589-9BC8-BA3A11D1C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0BE75-AE33-4BF4-B264-7503E113AA83}"/>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212625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4224D-DED1-4691-8238-53D58E720F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2C3269-DD98-42E7-9F18-90E6143C3B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328BD-9579-480A-BFC9-58094816055F}"/>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5" name="Footer Placeholder 4">
            <a:extLst>
              <a:ext uri="{FF2B5EF4-FFF2-40B4-BE49-F238E27FC236}">
                <a16:creationId xmlns:a16="http://schemas.microsoft.com/office/drawing/2014/main" id="{CDAD1FD9-DD69-4D66-8EB7-E2D7C4489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3FB67-EF28-4401-A2FB-46DED05C032F}"/>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337945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0804-5A77-413A-B021-485100D36A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FC829E-D681-4425-B2B5-EA5C71B0AB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9AF85A-97B0-4658-8E20-9E08F213685E}"/>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5" name="Footer Placeholder 4">
            <a:extLst>
              <a:ext uri="{FF2B5EF4-FFF2-40B4-BE49-F238E27FC236}">
                <a16:creationId xmlns:a16="http://schemas.microsoft.com/office/drawing/2014/main" id="{8CBD9122-DA33-43D6-9F72-5856EFAA3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9A7ED-BB54-4838-90F1-3A3379A2C0E2}"/>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123449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775B-664F-4758-9159-64720DE181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DF92A-CDB3-4BD9-BFF0-3569EC1788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A3652-57FA-4E5B-B0A7-1D75419072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8517C8-AD0E-4F6A-9F8C-A3E9445261CD}"/>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6" name="Footer Placeholder 5">
            <a:extLst>
              <a:ext uri="{FF2B5EF4-FFF2-40B4-BE49-F238E27FC236}">
                <a16:creationId xmlns:a16="http://schemas.microsoft.com/office/drawing/2014/main" id="{D9B2C61A-1F42-4FF9-8943-15F1119D4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FBD03A-D05C-4B83-9F2D-089B49530387}"/>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2247180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32FC-5977-49D2-9E08-535F7D6D79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B7EC04-CD85-40F7-B8E5-62FB6084E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9156BB-ABE9-48AE-A187-6FB46B657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7CC52-DF30-4365-8366-73449DB28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9967D4-4060-4123-A106-437332037F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BDF0C-1CBE-4DB4-BD1D-C099AA00392E}"/>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8" name="Footer Placeholder 7">
            <a:extLst>
              <a:ext uri="{FF2B5EF4-FFF2-40B4-BE49-F238E27FC236}">
                <a16:creationId xmlns:a16="http://schemas.microsoft.com/office/drawing/2014/main" id="{0FF46355-FD7E-4504-B971-D12DAD0049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A9F74-7AE6-4925-800A-189D39A3C246}"/>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333360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C02F-204C-470A-8075-62F560D5C2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83DB2C-EA73-4F42-A1D7-5956C6488F24}"/>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4" name="Footer Placeholder 3">
            <a:extLst>
              <a:ext uri="{FF2B5EF4-FFF2-40B4-BE49-F238E27FC236}">
                <a16:creationId xmlns:a16="http://schemas.microsoft.com/office/drawing/2014/main" id="{BBF77856-3D9A-40E8-84BD-2982C29AA2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4C1B7F-0EA6-4A1E-9D04-A2C0D36FB572}"/>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1746938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105244-71B6-4DE2-BF11-0344E5C3FF1B}"/>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3" name="Footer Placeholder 2">
            <a:extLst>
              <a:ext uri="{FF2B5EF4-FFF2-40B4-BE49-F238E27FC236}">
                <a16:creationId xmlns:a16="http://schemas.microsoft.com/office/drawing/2014/main" id="{AF6C8765-BE20-4B58-84FD-281B86684F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C6E749-A848-473F-9E1C-E70AE7B1BBDF}"/>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3825661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4CB1-70A2-4045-83BB-97B0EC24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3671C6-6C08-45B3-B70D-93F29A7459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D9969-C365-4799-ACF6-2502CAFC8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8FF2D8-ACA0-46CE-81CF-7B009F793953}"/>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6" name="Footer Placeholder 5">
            <a:extLst>
              <a:ext uri="{FF2B5EF4-FFF2-40B4-BE49-F238E27FC236}">
                <a16:creationId xmlns:a16="http://schemas.microsoft.com/office/drawing/2014/main" id="{E5E8F68F-6AA6-49E2-9DC7-D854AF021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479CA2-A6EA-493A-B515-876D33071DE2}"/>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2046008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5D97-15D4-432B-A3CB-33863EFD7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6C8981-69BC-4C2C-8519-A1468D708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B34751-DA57-47D0-B0E7-3B937DCD9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9670E0-8345-4759-BE23-4FD12FFA2EE2}"/>
              </a:ext>
            </a:extLst>
          </p:cNvPr>
          <p:cNvSpPr>
            <a:spLocks noGrp="1"/>
          </p:cNvSpPr>
          <p:nvPr>
            <p:ph type="dt" sz="half" idx="10"/>
          </p:nvPr>
        </p:nvSpPr>
        <p:spPr/>
        <p:txBody>
          <a:bodyPr/>
          <a:lstStyle/>
          <a:p>
            <a:fld id="{7F6F9107-5E61-4DA7-9B81-B4F5583DC1E8}" type="datetimeFigureOut">
              <a:rPr lang="en-US" smtClean="0"/>
              <a:t>3/10/2022</a:t>
            </a:fld>
            <a:endParaRPr lang="en-US"/>
          </a:p>
        </p:txBody>
      </p:sp>
      <p:sp>
        <p:nvSpPr>
          <p:cNvPr id="6" name="Footer Placeholder 5">
            <a:extLst>
              <a:ext uri="{FF2B5EF4-FFF2-40B4-BE49-F238E27FC236}">
                <a16:creationId xmlns:a16="http://schemas.microsoft.com/office/drawing/2014/main" id="{E38D0678-2EAF-471B-AF57-38415972EB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859B97-6CA3-4DA4-B67E-D555E8167368}"/>
              </a:ext>
            </a:extLst>
          </p:cNvPr>
          <p:cNvSpPr>
            <a:spLocks noGrp="1"/>
          </p:cNvSpPr>
          <p:nvPr>
            <p:ph type="sldNum" sz="quarter" idx="12"/>
          </p:nvPr>
        </p:nvSpPr>
        <p:spPr/>
        <p:txBody>
          <a:bodyPr/>
          <a:lstStyle/>
          <a:p>
            <a:fld id="{43DADCF1-1F93-4D31-8C81-072B7AB01800}" type="slidenum">
              <a:rPr lang="en-US" smtClean="0"/>
              <a:t>‹#›</a:t>
            </a:fld>
            <a:endParaRPr lang="en-US"/>
          </a:p>
        </p:txBody>
      </p:sp>
    </p:spTree>
    <p:extLst>
      <p:ext uri="{BB962C8B-B14F-4D97-AF65-F5344CB8AC3E}">
        <p14:creationId xmlns:p14="http://schemas.microsoft.com/office/powerpoint/2010/main" val="404573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1258CA-AD12-421D-81BE-9238940BC7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810C37-2075-4CB7-8F12-E75B0FFAC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CAF5F-F2DB-4EE2-812A-988C30861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6F9107-5E61-4DA7-9B81-B4F5583DC1E8}" type="datetimeFigureOut">
              <a:rPr lang="en-US" smtClean="0"/>
              <a:t>3/10/2022</a:t>
            </a:fld>
            <a:endParaRPr lang="en-US"/>
          </a:p>
        </p:txBody>
      </p:sp>
      <p:sp>
        <p:nvSpPr>
          <p:cNvPr id="5" name="Footer Placeholder 4">
            <a:extLst>
              <a:ext uri="{FF2B5EF4-FFF2-40B4-BE49-F238E27FC236}">
                <a16:creationId xmlns:a16="http://schemas.microsoft.com/office/drawing/2014/main" id="{45B372B3-F4F6-4522-A9A0-5E88330FCC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479E7A-66EA-4A7C-B736-6F7BAAF6D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DCF1-1F93-4D31-8C81-072B7AB01800}" type="slidenum">
              <a:rPr lang="en-US" smtClean="0"/>
              <a:t>‹#›</a:t>
            </a:fld>
            <a:endParaRPr lang="en-US"/>
          </a:p>
        </p:txBody>
      </p:sp>
    </p:spTree>
    <p:extLst>
      <p:ext uri="{BB962C8B-B14F-4D97-AF65-F5344CB8AC3E}">
        <p14:creationId xmlns:p14="http://schemas.microsoft.com/office/powerpoint/2010/main" val="3703107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 Id="rId4" Type="http://schemas.openxmlformats.org/officeDocument/2006/relationships/image" Target="../media/image9.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6BE5-2773-42D9-80AA-0E11A407C39B}"/>
              </a:ext>
            </a:extLst>
          </p:cNvPr>
          <p:cNvSpPr>
            <a:spLocks noGrp="1"/>
          </p:cNvSpPr>
          <p:nvPr>
            <p:ph type="ctrTitle"/>
          </p:nvPr>
        </p:nvSpPr>
        <p:spPr>
          <a:xfrm>
            <a:off x="1524000" y="149291"/>
            <a:ext cx="9144000" cy="923730"/>
          </a:xfrm>
        </p:spPr>
        <p:txBody>
          <a:bodyPr>
            <a:normAutofit/>
          </a:bodyPr>
          <a:lstStyle/>
          <a:p>
            <a:endParaRPr lang="en-US" sz="3600" b="1" dirty="0">
              <a:solidFill>
                <a:srgbClr val="002060"/>
              </a:solidFill>
            </a:endParaRPr>
          </a:p>
        </p:txBody>
      </p:sp>
      <p:pic>
        <p:nvPicPr>
          <p:cNvPr id="5" name="Picture 4">
            <a:extLst>
              <a:ext uri="{FF2B5EF4-FFF2-40B4-BE49-F238E27FC236}">
                <a16:creationId xmlns:a16="http://schemas.microsoft.com/office/drawing/2014/main" id="{83925FB9-A122-4BB1-914C-A139E5D7CE2F}"/>
              </a:ext>
            </a:extLst>
          </p:cNvPr>
          <p:cNvPicPr>
            <a:picLocks noChangeAspect="1"/>
          </p:cNvPicPr>
          <p:nvPr/>
        </p:nvPicPr>
        <p:blipFill>
          <a:blip r:embed="rId2"/>
          <a:stretch>
            <a:fillRect/>
          </a:stretch>
        </p:blipFill>
        <p:spPr>
          <a:xfrm>
            <a:off x="709127" y="0"/>
            <a:ext cx="10328987" cy="4833257"/>
          </a:xfrm>
          <a:prstGeom prst="rect">
            <a:avLst/>
          </a:prstGeom>
        </p:spPr>
      </p:pic>
    </p:spTree>
    <p:extLst>
      <p:ext uri="{BB962C8B-B14F-4D97-AF65-F5344CB8AC3E}">
        <p14:creationId xmlns:p14="http://schemas.microsoft.com/office/powerpoint/2010/main" val="66870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92D-80E1-4CDA-A325-F1BAB2BA63E6}"/>
              </a:ext>
            </a:extLst>
          </p:cNvPr>
          <p:cNvSpPr>
            <a:spLocks noGrp="1"/>
          </p:cNvSpPr>
          <p:nvPr>
            <p:ph type="title"/>
          </p:nvPr>
        </p:nvSpPr>
        <p:spPr/>
        <p:txBody>
          <a:bodyPr/>
          <a:lstStyle/>
          <a:p>
            <a:r>
              <a:rPr lang="en-US" b="1" dirty="0" err="1">
                <a:solidFill>
                  <a:srgbClr val="002060"/>
                </a:solidFill>
              </a:rPr>
              <a:t>Ruknuddin</a:t>
            </a:r>
            <a:r>
              <a:rPr lang="en-US" b="1" dirty="0">
                <a:solidFill>
                  <a:srgbClr val="002060"/>
                </a:solidFill>
              </a:rPr>
              <a:t> </a:t>
            </a:r>
            <a:r>
              <a:rPr lang="en-US" b="1" dirty="0" err="1">
                <a:solidFill>
                  <a:srgbClr val="002060"/>
                </a:solidFill>
              </a:rPr>
              <a:t>Firuz</a:t>
            </a:r>
            <a:r>
              <a:rPr lang="en-US" b="1" dirty="0">
                <a:solidFill>
                  <a:srgbClr val="002060"/>
                </a:solidFill>
              </a:rPr>
              <a:t> Shah</a:t>
            </a:r>
          </a:p>
        </p:txBody>
      </p:sp>
      <p:sp>
        <p:nvSpPr>
          <p:cNvPr id="3" name="Content Placeholder 2">
            <a:extLst>
              <a:ext uri="{FF2B5EF4-FFF2-40B4-BE49-F238E27FC236}">
                <a16:creationId xmlns:a16="http://schemas.microsoft.com/office/drawing/2014/main" id="{7D607BCD-4FE7-4551-B145-603710628DD1}"/>
              </a:ext>
            </a:extLst>
          </p:cNvPr>
          <p:cNvSpPr>
            <a:spLocks noGrp="1"/>
          </p:cNvSpPr>
          <p:nvPr>
            <p:ph idx="1"/>
          </p:nvPr>
        </p:nvSpPr>
        <p:spPr/>
        <p:txBody>
          <a:bodyPr>
            <a:normAutofit/>
          </a:bodyPr>
          <a:lstStyle/>
          <a:p>
            <a:r>
              <a:rPr lang="en-US" sz="2000" dirty="0"/>
              <a:t>Iltutmish had too many sons but as all of them were incompetent, so he appointed his daughter </a:t>
            </a:r>
            <a:r>
              <a:rPr lang="en-US" sz="2000" dirty="0" err="1"/>
              <a:t>Raziya</a:t>
            </a:r>
            <a:r>
              <a:rPr lang="en-US" sz="2000" dirty="0"/>
              <a:t> as his successor.</a:t>
            </a:r>
          </a:p>
          <a:p>
            <a:r>
              <a:rPr lang="en-US" sz="2000" dirty="0"/>
              <a:t>In spite of this, this nobles of the court who considered themselves too proud to bow their heads before a woman, put of the </a:t>
            </a:r>
            <a:r>
              <a:rPr lang="en-US" sz="2000" dirty="0" err="1"/>
              <a:t>thorne</a:t>
            </a:r>
            <a:r>
              <a:rPr lang="en-US" sz="2000" dirty="0"/>
              <a:t> </a:t>
            </a:r>
            <a:r>
              <a:rPr lang="en-US" sz="2000" dirty="0" err="1"/>
              <a:t>Ruknuddin</a:t>
            </a:r>
            <a:r>
              <a:rPr lang="en-US" sz="2000" dirty="0"/>
              <a:t> </a:t>
            </a:r>
            <a:r>
              <a:rPr lang="en-US" sz="2000" dirty="0" err="1"/>
              <a:t>Firuz</a:t>
            </a:r>
            <a:r>
              <a:rPr lang="en-US" sz="2000" dirty="0"/>
              <a:t> Shah, who was the eldest son of </a:t>
            </a:r>
            <a:r>
              <a:rPr lang="en-US" sz="2000" dirty="0" err="1"/>
              <a:t>Iiltutmish</a:t>
            </a:r>
            <a:r>
              <a:rPr lang="en-US" sz="2000" dirty="0"/>
              <a:t>. But he was an utterly worthless person.</a:t>
            </a:r>
          </a:p>
          <a:p>
            <a:r>
              <a:rPr lang="en-US" sz="2000" dirty="0"/>
              <a:t>He took pleasure in riding through the streets of Delhi on an elephant and scattering gold among the people. He left the work of the Government in the hand of his ambitious mother, Shah </a:t>
            </a:r>
            <a:r>
              <a:rPr lang="en-US" sz="2000" dirty="0" err="1"/>
              <a:t>Tukran</a:t>
            </a:r>
            <a:r>
              <a:rPr lang="en-US" sz="2000" dirty="0"/>
              <a:t>. She was originally a Turkish handmaid. She had her revenge against all those who has offended her in her youth.</a:t>
            </a:r>
          </a:p>
          <a:p>
            <a:r>
              <a:rPr lang="en-US" sz="2000" dirty="0"/>
              <a:t>The result of all these was that the rebellions occurred on all sides. Finally </a:t>
            </a:r>
            <a:r>
              <a:rPr lang="en-US" sz="2000" dirty="0" err="1"/>
              <a:t>Ruknuddin</a:t>
            </a:r>
            <a:r>
              <a:rPr lang="en-US" sz="2000" dirty="0"/>
              <a:t> and his mother were put to death and throne was given to </a:t>
            </a:r>
            <a:r>
              <a:rPr lang="en-US" sz="2000" dirty="0" err="1"/>
              <a:t>Raziya</a:t>
            </a:r>
            <a:r>
              <a:rPr lang="en-US" sz="2000" dirty="0"/>
              <a:t>.</a:t>
            </a:r>
          </a:p>
        </p:txBody>
      </p:sp>
    </p:spTree>
    <p:extLst>
      <p:ext uri="{BB962C8B-B14F-4D97-AF65-F5344CB8AC3E}">
        <p14:creationId xmlns:p14="http://schemas.microsoft.com/office/powerpoint/2010/main" val="1869083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384B-C5A6-441F-8C01-1B96105706ED}"/>
              </a:ext>
            </a:extLst>
          </p:cNvPr>
          <p:cNvSpPr>
            <a:spLocks noGrp="1"/>
          </p:cNvSpPr>
          <p:nvPr>
            <p:ph type="title"/>
          </p:nvPr>
        </p:nvSpPr>
        <p:spPr/>
        <p:txBody>
          <a:bodyPr>
            <a:normAutofit/>
          </a:bodyPr>
          <a:lstStyle/>
          <a:p>
            <a:r>
              <a:rPr lang="en-US" sz="2800" b="1" dirty="0" err="1">
                <a:solidFill>
                  <a:srgbClr val="002060"/>
                </a:solidFill>
              </a:rPr>
              <a:t>Raziya</a:t>
            </a:r>
            <a:endParaRPr lang="en-US" sz="2800" b="1" dirty="0">
              <a:solidFill>
                <a:srgbClr val="002060"/>
              </a:solidFill>
            </a:endParaRPr>
          </a:p>
        </p:txBody>
      </p:sp>
      <p:sp>
        <p:nvSpPr>
          <p:cNvPr id="3" name="Content Placeholder 2">
            <a:extLst>
              <a:ext uri="{FF2B5EF4-FFF2-40B4-BE49-F238E27FC236}">
                <a16:creationId xmlns:a16="http://schemas.microsoft.com/office/drawing/2014/main" id="{761EEED7-AFA1-4355-A9E4-3150A3C4BA92}"/>
              </a:ext>
            </a:extLst>
          </p:cNvPr>
          <p:cNvSpPr>
            <a:spLocks noGrp="1"/>
          </p:cNvSpPr>
          <p:nvPr>
            <p:ph idx="1"/>
          </p:nvPr>
        </p:nvSpPr>
        <p:spPr>
          <a:xfrm>
            <a:off x="457200" y="1690688"/>
            <a:ext cx="6727371" cy="4486275"/>
          </a:xfrm>
        </p:spPr>
        <p:txBody>
          <a:bodyPr>
            <a:normAutofit fontScale="85000" lnSpcReduction="10000"/>
          </a:bodyPr>
          <a:lstStyle/>
          <a:p>
            <a:r>
              <a:rPr lang="en-US" sz="2000" dirty="0"/>
              <a:t>She was the first and last </a:t>
            </a:r>
            <a:r>
              <a:rPr lang="en-US" sz="2000" dirty="0" err="1"/>
              <a:t>muslim</a:t>
            </a:r>
            <a:r>
              <a:rPr lang="en-US" sz="2000" dirty="0"/>
              <a:t> woman ruler of medieval India.</a:t>
            </a:r>
          </a:p>
          <a:p>
            <a:r>
              <a:rPr lang="en-US" sz="2000" dirty="0"/>
              <a:t>She disregarded the Purdah, began to attire and rode  out in public on Elephant back.</a:t>
            </a:r>
          </a:p>
          <a:p>
            <a:r>
              <a:rPr lang="en-US" sz="2000" dirty="0"/>
              <a:t>She promoted </a:t>
            </a:r>
            <a:r>
              <a:rPr lang="en-US" sz="2000" dirty="0" err="1"/>
              <a:t>Jalaluddin</a:t>
            </a:r>
            <a:r>
              <a:rPr lang="en-US" sz="2000" dirty="0"/>
              <a:t> </a:t>
            </a:r>
            <a:r>
              <a:rPr lang="en-US" sz="2000" dirty="0" err="1"/>
              <a:t>Yaqut</a:t>
            </a:r>
            <a:r>
              <a:rPr lang="en-US" sz="2000" dirty="0"/>
              <a:t>, an Abyssinian (from Ethiopia) to the important office of Superintendent of the stables ( Amir- I – </a:t>
            </a:r>
            <a:r>
              <a:rPr lang="en-US" sz="2000" dirty="0" err="1"/>
              <a:t>Akhur</a:t>
            </a:r>
            <a:r>
              <a:rPr lang="en-US" sz="2000" dirty="0"/>
              <a:t>). It provoked the Turkish nobles. There were simultaneous revolts in the various parts of the kingdom. The Governor of Lahore was the first to create trouble but he was defeated.</a:t>
            </a:r>
          </a:p>
          <a:p>
            <a:r>
              <a:rPr lang="en-US" sz="2000" dirty="0"/>
              <a:t>There was a serious rebellion in Bhatinda. Malik </a:t>
            </a:r>
            <a:r>
              <a:rPr lang="en-US" sz="2000" dirty="0" err="1"/>
              <a:t>Ikhiyaruddin</a:t>
            </a:r>
            <a:r>
              <a:rPr lang="en-US" sz="2000" dirty="0"/>
              <a:t> </a:t>
            </a:r>
            <a:r>
              <a:rPr lang="en-US" sz="2000" dirty="0" err="1"/>
              <a:t>Altunia</a:t>
            </a:r>
            <a:r>
              <a:rPr lang="en-US" sz="2000" dirty="0"/>
              <a:t>, Governor of Bhatinda, refused to acknowledge the suzerainty of </a:t>
            </a:r>
            <a:r>
              <a:rPr lang="en-US" sz="2000" dirty="0" err="1"/>
              <a:t>Raziya</a:t>
            </a:r>
            <a:r>
              <a:rPr lang="en-US" sz="2000" dirty="0"/>
              <a:t>. </a:t>
            </a:r>
            <a:r>
              <a:rPr lang="en-US" sz="2000" dirty="0" err="1"/>
              <a:t>Raziya</a:t>
            </a:r>
            <a:r>
              <a:rPr lang="en-US" sz="2000" dirty="0"/>
              <a:t>, accompanied by </a:t>
            </a:r>
            <a:r>
              <a:rPr lang="en-US" sz="2000" dirty="0" err="1"/>
              <a:t>Yaqut</a:t>
            </a:r>
            <a:r>
              <a:rPr lang="en-US" sz="2000" dirty="0"/>
              <a:t> marched against </a:t>
            </a:r>
            <a:r>
              <a:rPr lang="en-US" sz="2000" dirty="0" err="1"/>
              <a:t>Altunia</a:t>
            </a:r>
            <a:r>
              <a:rPr lang="en-US" sz="2000" dirty="0"/>
              <a:t>. On the way , the Turkish followers of </a:t>
            </a:r>
            <a:r>
              <a:rPr lang="en-US" sz="2000" dirty="0" err="1"/>
              <a:t>Altunia</a:t>
            </a:r>
            <a:r>
              <a:rPr lang="en-US" sz="2000" dirty="0"/>
              <a:t> </a:t>
            </a:r>
            <a:r>
              <a:rPr lang="en-US" sz="2000" dirty="0" err="1"/>
              <a:t>murderd</a:t>
            </a:r>
            <a:r>
              <a:rPr lang="en-US" sz="2000" dirty="0"/>
              <a:t> </a:t>
            </a:r>
            <a:r>
              <a:rPr lang="en-US" sz="2000" dirty="0" err="1"/>
              <a:t>Yaqut</a:t>
            </a:r>
            <a:r>
              <a:rPr lang="en-US" sz="2000" dirty="0"/>
              <a:t> and imprisoned </a:t>
            </a:r>
            <a:r>
              <a:rPr lang="en-US" sz="2000" dirty="0" err="1"/>
              <a:t>Raziya</a:t>
            </a:r>
            <a:r>
              <a:rPr lang="en-US" sz="2000" dirty="0"/>
              <a:t>. She had to marry </a:t>
            </a:r>
            <a:r>
              <a:rPr lang="en-US" sz="2000" dirty="0" err="1"/>
              <a:t>Altunia</a:t>
            </a:r>
            <a:r>
              <a:rPr lang="en-US" sz="2000" dirty="0"/>
              <a:t> to get out of the situation.</a:t>
            </a:r>
          </a:p>
          <a:p>
            <a:r>
              <a:rPr lang="en-US" sz="2000" dirty="0"/>
              <a:t>But She was killed , along with her husband, by </a:t>
            </a:r>
            <a:r>
              <a:rPr lang="en-US" sz="2000" dirty="0" err="1"/>
              <a:t>Bharam</a:t>
            </a:r>
            <a:r>
              <a:rPr lang="en-US" sz="2000" dirty="0"/>
              <a:t> Shah, a son of Iltutmish, on their way back to Delhi.</a:t>
            </a:r>
          </a:p>
          <a:p>
            <a:r>
              <a:rPr lang="en-US" sz="2000" dirty="0" err="1"/>
              <a:t>Razjiya</a:t>
            </a:r>
            <a:r>
              <a:rPr lang="en-US" sz="2000" dirty="0"/>
              <a:t> was an excellent horsewomen who led the army itself. Her only problem was that she was a lady. Minaj- Ul –Siraj considers </a:t>
            </a:r>
            <a:r>
              <a:rPr lang="en-US" sz="2000" dirty="0" err="1"/>
              <a:t>Raziya</a:t>
            </a:r>
            <a:r>
              <a:rPr lang="en-US" sz="2000" dirty="0"/>
              <a:t> more able than her brothers.</a:t>
            </a:r>
          </a:p>
        </p:txBody>
      </p:sp>
      <p:pic>
        <p:nvPicPr>
          <p:cNvPr id="4" name="Picture 3">
            <a:extLst>
              <a:ext uri="{FF2B5EF4-FFF2-40B4-BE49-F238E27FC236}">
                <a16:creationId xmlns:a16="http://schemas.microsoft.com/office/drawing/2014/main" id="{6EF273EA-90A1-45EE-956F-4B10DA6219E1}"/>
              </a:ext>
            </a:extLst>
          </p:cNvPr>
          <p:cNvPicPr>
            <a:picLocks noChangeAspect="1"/>
          </p:cNvPicPr>
          <p:nvPr/>
        </p:nvPicPr>
        <p:blipFill>
          <a:blip r:embed="rId2"/>
          <a:stretch>
            <a:fillRect/>
          </a:stretch>
        </p:blipFill>
        <p:spPr>
          <a:xfrm>
            <a:off x="7734591" y="1418252"/>
            <a:ext cx="4000209" cy="2666806"/>
          </a:xfrm>
          <a:prstGeom prst="rect">
            <a:avLst/>
          </a:prstGeom>
        </p:spPr>
      </p:pic>
    </p:spTree>
    <p:extLst>
      <p:ext uri="{BB962C8B-B14F-4D97-AF65-F5344CB8AC3E}">
        <p14:creationId xmlns:p14="http://schemas.microsoft.com/office/powerpoint/2010/main" val="184927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22F4-A4A1-4455-8E5B-DDE9151614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DA15A-4EB5-46B9-9C2D-E4FD7FEBB7B2}"/>
              </a:ext>
            </a:extLst>
          </p:cNvPr>
          <p:cNvSpPr>
            <a:spLocks noGrp="1"/>
          </p:cNvSpPr>
          <p:nvPr>
            <p:ph idx="1"/>
          </p:nvPr>
        </p:nvSpPr>
        <p:spPr/>
        <p:txBody>
          <a:bodyPr>
            <a:normAutofit/>
          </a:bodyPr>
          <a:lstStyle/>
          <a:p>
            <a:r>
              <a:rPr lang="en-US" sz="2000" dirty="0"/>
              <a:t>After </a:t>
            </a:r>
            <a:r>
              <a:rPr lang="en-US" sz="2000" dirty="0" err="1"/>
              <a:t>Raziya</a:t>
            </a:r>
            <a:r>
              <a:rPr lang="en-US" sz="2000" dirty="0"/>
              <a:t>, the battle of succession continued in which the following rulers ruled insignificantly:</a:t>
            </a:r>
          </a:p>
          <a:p>
            <a:pPr marL="0" indent="0">
              <a:buNone/>
            </a:pPr>
            <a:r>
              <a:rPr lang="en-US" sz="2000" dirty="0" err="1"/>
              <a:t>Muizuddin</a:t>
            </a:r>
            <a:r>
              <a:rPr lang="en-US" sz="2000" dirty="0"/>
              <a:t> Bahram Shah</a:t>
            </a:r>
          </a:p>
          <a:p>
            <a:pPr marL="0" indent="0">
              <a:buNone/>
            </a:pPr>
            <a:r>
              <a:rPr lang="en-US" sz="2000" dirty="0" err="1"/>
              <a:t>Alauddin</a:t>
            </a:r>
            <a:r>
              <a:rPr lang="en-US" sz="2000" dirty="0"/>
              <a:t> </a:t>
            </a:r>
            <a:r>
              <a:rPr lang="en-US" sz="2000" dirty="0" err="1"/>
              <a:t>Masud</a:t>
            </a:r>
            <a:r>
              <a:rPr lang="en-US" sz="2000" dirty="0"/>
              <a:t> Shah</a:t>
            </a:r>
          </a:p>
          <a:p>
            <a:pPr marL="0" indent="0">
              <a:buNone/>
            </a:pPr>
            <a:r>
              <a:rPr lang="en-US" sz="2000" dirty="0"/>
              <a:t>Nasiruddin </a:t>
            </a:r>
            <a:r>
              <a:rPr lang="en-US" sz="2000" dirty="0" err="1"/>
              <a:t>Mehmud</a:t>
            </a:r>
            <a:endParaRPr lang="en-US" sz="2000" dirty="0"/>
          </a:p>
        </p:txBody>
      </p:sp>
    </p:spTree>
    <p:extLst>
      <p:ext uri="{BB962C8B-B14F-4D97-AF65-F5344CB8AC3E}">
        <p14:creationId xmlns:p14="http://schemas.microsoft.com/office/powerpoint/2010/main" val="4074476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8880-4089-44EF-A11E-A6152EECC340}"/>
              </a:ext>
            </a:extLst>
          </p:cNvPr>
          <p:cNvSpPr>
            <a:spLocks noGrp="1"/>
          </p:cNvSpPr>
          <p:nvPr>
            <p:ph type="title"/>
          </p:nvPr>
        </p:nvSpPr>
        <p:spPr/>
        <p:txBody>
          <a:bodyPr>
            <a:normAutofit/>
          </a:bodyPr>
          <a:lstStyle/>
          <a:p>
            <a:r>
              <a:rPr lang="en-US" sz="2800" b="1" dirty="0" err="1">
                <a:solidFill>
                  <a:srgbClr val="002060"/>
                </a:solidFill>
              </a:rPr>
              <a:t>Balban</a:t>
            </a:r>
            <a:endParaRPr lang="en-US" sz="2800" b="1" dirty="0">
              <a:solidFill>
                <a:srgbClr val="002060"/>
              </a:solidFill>
            </a:endParaRPr>
          </a:p>
        </p:txBody>
      </p:sp>
      <p:sp>
        <p:nvSpPr>
          <p:cNvPr id="3" name="Content Placeholder 2">
            <a:extLst>
              <a:ext uri="{FF2B5EF4-FFF2-40B4-BE49-F238E27FC236}">
                <a16:creationId xmlns:a16="http://schemas.microsoft.com/office/drawing/2014/main" id="{44E385F2-6FFD-4F9B-BB2C-3DBC3FA90DCC}"/>
              </a:ext>
            </a:extLst>
          </p:cNvPr>
          <p:cNvSpPr>
            <a:spLocks noGrp="1"/>
          </p:cNvSpPr>
          <p:nvPr>
            <p:ph idx="1"/>
          </p:nvPr>
        </p:nvSpPr>
        <p:spPr>
          <a:xfrm>
            <a:off x="838200" y="1825625"/>
            <a:ext cx="6467669" cy="4351338"/>
          </a:xfrm>
        </p:spPr>
        <p:txBody>
          <a:bodyPr>
            <a:normAutofit lnSpcReduction="10000"/>
          </a:bodyPr>
          <a:lstStyle/>
          <a:p>
            <a:r>
              <a:rPr lang="en-US" sz="2000" dirty="0"/>
              <a:t>He himself was a member of  </a:t>
            </a:r>
            <a:r>
              <a:rPr lang="en-US" sz="2000" dirty="0" err="1"/>
              <a:t>Challisa</a:t>
            </a:r>
            <a:r>
              <a:rPr lang="en-US" sz="2000" dirty="0"/>
              <a:t>. To guard himself, he got every member of Iltutmish family killed and gave a death blow to the Turkish nobility. (</a:t>
            </a:r>
            <a:r>
              <a:rPr lang="en-US" sz="2000" dirty="0" err="1"/>
              <a:t>challisa</a:t>
            </a:r>
            <a:r>
              <a:rPr lang="en-US" sz="2000" dirty="0"/>
              <a:t>)</a:t>
            </a:r>
          </a:p>
          <a:p>
            <a:r>
              <a:rPr lang="en-US" sz="2000" dirty="0"/>
              <a:t>He ordered the separation of military department ( Diwan -I – </a:t>
            </a:r>
            <a:r>
              <a:rPr lang="en-US" sz="2000" dirty="0" err="1"/>
              <a:t>arz</a:t>
            </a:r>
            <a:r>
              <a:rPr lang="en-US" sz="2000" dirty="0"/>
              <a:t>) from the finance department (diwan-</a:t>
            </a:r>
            <a:r>
              <a:rPr lang="en-US" sz="2000" dirty="0" err="1"/>
              <a:t>i</a:t>
            </a:r>
            <a:r>
              <a:rPr lang="en-US" sz="2000" dirty="0"/>
              <a:t>-</a:t>
            </a:r>
            <a:r>
              <a:rPr lang="en-US" sz="2000" dirty="0" err="1"/>
              <a:t>wizarat</a:t>
            </a:r>
            <a:r>
              <a:rPr lang="en-US" sz="2000" dirty="0"/>
              <a:t>).</a:t>
            </a:r>
          </a:p>
          <a:p>
            <a:r>
              <a:rPr lang="en-US" sz="2000" dirty="0"/>
              <a:t>He declared the sultan as the representative of God on earth. He impressed upon the people that king was the deputy of god (</a:t>
            </a:r>
            <a:r>
              <a:rPr lang="en-US" sz="2000" dirty="0" err="1"/>
              <a:t>niyabat-i-khudai</a:t>
            </a:r>
            <a:r>
              <a:rPr lang="en-US" sz="2000" dirty="0"/>
              <a:t>) and the shadow of god (</a:t>
            </a:r>
            <a:r>
              <a:rPr lang="en-US" sz="2000" dirty="0" err="1"/>
              <a:t>Zil-i-ilahi</a:t>
            </a:r>
            <a:r>
              <a:rPr lang="en-US" sz="2000" dirty="0"/>
              <a:t>).</a:t>
            </a:r>
          </a:p>
          <a:p>
            <a:r>
              <a:rPr lang="en-US" sz="2000" dirty="0"/>
              <a:t>Introduced </a:t>
            </a:r>
            <a:r>
              <a:rPr lang="en-US" sz="2000" dirty="0" err="1"/>
              <a:t>Sijdah</a:t>
            </a:r>
            <a:r>
              <a:rPr lang="en-US" sz="2000" dirty="0"/>
              <a:t> (the action of lying stretched out on the ground) and </a:t>
            </a:r>
            <a:r>
              <a:rPr lang="en-US" sz="2000" dirty="0" err="1"/>
              <a:t>Paibos</a:t>
            </a:r>
            <a:r>
              <a:rPr lang="en-US" sz="2000" dirty="0"/>
              <a:t> (kissing the sultan’s feet) practice.</a:t>
            </a:r>
          </a:p>
          <a:p>
            <a:r>
              <a:rPr lang="en-US" sz="2000" dirty="0"/>
              <a:t>He prohibited drinking, jokes, laugh and even smile among the courtiers and officers.</a:t>
            </a:r>
          </a:p>
          <a:p>
            <a:r>
              <a:rPr lang="en-US" sz="2000" dirty="0"/>
              <a:t>He started the festival of “ </a:t>
            </a:r>
            <a:r>
              <a:rPr lang="en-US" sz="2000" dirty="0" err="1"/>
              <a:t>Nauroz</a:t>
            </a:r>
            <a:r>
              <a:rPr lang="en-US" sz="2000" dirty="0"/>
              <a:t>” ( Persian new year)</a:t>
            </a:r>
          </a:p>
        </p:txBody>
      </p:sp>
      <p:pic>
        <p:nvPicPr>
          <p:cNvPr id="4" name="Picture 3">
            <a:extLst>
              <a:ext uri="{FF2B5EF4-FFF2-40B4-BE49-F238E27FC236}">
                <a16:creationId xmlns:a16="http://schemas.microsoft.com/office/drawing/2014/main" id="{A33F10C0-353D-4A98-B317-AE25567771E4}"/>
              </a:ext>
            </a:extLst>
          </p:cNvPr>
          <p:cNvPicPr>
            <a:picLocks noChangeAspect="1"/>
          </p:cNvPicPr>
          <p:nvPr/>
        </p:nvPicPr>
        <p:blipFill>
          <a:blip r:embed="rId2"/>
          <a:stretch>
            <a:fillRect/>
          </a:stretch>
        </p:blipFill>
        <p:spPr>
          <a:xfrm>
            <a:off x="8484540" y="197790"/>
            <a:ext cx="3418210" cy="2324100"/>
          </a:xfrm>
          <a:prstGeom prst="rect">
            <a:avLst/>
          </a:prstGeom>
        </p:spPr>
      </p:pic>
      <p:pic>
        <p:nvPicPr>
          <p:cNvPr id="5" name="Picture 4">
            <a:extLst>
              <a:ext uri="{FF2B5EF4-FFF2-40B4-BE49-F238E27FC236}">
                <a16:creationId xmlns:a16="http://schemas.microsoft.com/office/drawing/2014/main" id="{2395DA65-39E3-4627-B673-BCF07B32696C}"/>
              </a:ext>
            </a:extLst>
          </p:cNvPr>
          <p:cNvPicPr>
            <a:picLocks noChangeAspect="1"/>
          </p:cNvPicPr>
          <p:nvPr/>
        </p:nvPicPr>
        <p:blipFill>
          <a:blip r:embed="rId3"/>
          <a:stretch>
            <a:fillRect/>
          </a:stretch>
        </p:blipFill>
        <p:spPr>
          <a:xfrm>
            <a:off x="8484540" y="3353091"/>
            <a:ext cx="3418211" cy="2324100"/>
          </a:xfrm>
          <a:prstGeom prst="rect">
            <a:avLst/>
          </a:prstGeom>
        </p:spPr>
      </p:pic>
    </p:spTree>
    <p:extLst>
      <p:ext uri="{BB962C8B-B14F-4D97-AF65-F5344CB8AC3E}">
        <p14:creationId xmlns:p14="http://schemas.microsoft.com/office/powerpoint/2010/main" val="272211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A900-A855-4C8B-9FE1-72E17DFAA6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DDFACE-2B15-43A9-A40B-421F3F383079}"/>
              </a:ext>
            </a:extLst>
          </p:cNvPr>
          <p:cNvSpPr>
            <a:spLocks noGrp="1"/>
          </p:cNvSpPr>
          <p:nvPr>
            <p:ph idx="1"/>
          </p:nvPr>
        </p:nvSpPr>
        <p:spPr/>
        <p:txBody>
          <a:bodyPr>
            <a:normAutofit/>
          </a:bodyPr>
          <a:lstStyle/>
          <a:p>
            <a:r>
              <a:rPr lang="en-US" sz="2000" dirty="0"/>
              <a:t>After </a:t>
            </a:r>
            <a:r>
              <a:rPr lang="en-US" sz="2000" dirty="0" err="1"/>
              <a:t>Balban’s</a:t>
            </a:r>
            <a:r>
              <a:rPr lang="en-US" sz="2000" dirty="0"/>
              <a:t> death, his grandson </a:t>
            </a:r>
            <a:r>
              <a:rPr lang="en-US" sz="2000" dirty="0" err="1"/>
              <a:t>Kaiqubad</a:t>
            </a:r>
            <a:r>
              <a:rPr lang="en-US" sz="2000" dirty="0"/>
              <a:t> sat on the throne , but he was inefficient and fun loving person.</a:t>
            </a:r>
          </a:p>
          <a:p>
            <a:endParaRPr lang="en-US" sz="2000" dirty="0"/>
          </a:p>
        </p:txBody>
      </p:sp>
    </p:spTree>
    <p:extLst>
      <p:ext uri="{BB962C8B-B14F-4D97-AF65-F5344CB8AC3E}">
        <p14:creationId xmlns:p14="http://schemas.microsoft.com/office/powerpoint/2010/main" val="1505113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F5FE-9C61-4DEA-82B0-E0378AA12CEA}"/>
              </a:ext>
            </a:extLst>
          </p:cNvPr>
          <p:cNvSpPr>
            <a:spLocks noGrp="1"/>
          </p:cNvSpPr>
          <p:nvPr>
            <p:ph type="title"/>
          </p:nvPr>
        </p:nvSpPr>
        <p:spPr/>
        <p:txBody>
          <a:bodyPr>
            <a:normAutofit/>
          </a:bodyPr>
          <a:lstStyle/>
          <a:p>
            <a:r>
              <a:rPr lang="en-US" sz="3200" b="1" dirty="0"/>
              <a:t>THE KHALJI DYNASTY (AD 1290-1320)</a:t>
            </a:r>
          </a:p>
        </p:txBody>
      </p:sp>
      <p:sp>
        <p:nvSpPr>
          <p:cNvPr id="3" name="Content Placeholder 2">
            <a:extLst>
              <a:ext uri="{FF2B5EF4-FFF2-40B4-BE49-F238E27FC236}">
                <a16:creationId xmlns:a16="http://schemas.microsoft.com/office/drawing/2014/main" id="{ADC22AAC-44F9-4B6F-B3E0-8780AA6344F8}"/>
              </a:ext>
            </a:extLst>
          </p:cNvPr>
          <p:cNvSpPr>
            <a:spLocks noGrp="1"/>
          </p:cNvSpPr>
          <p:nvPr>
            <p:ph idx="1"/>
          </p:nvPr>
        </p:nvSpPr>
        <p:spPr/>
        <p:txBody>
          <a:bodyPr>
            <a:normAutofit/>
          </a:bodyPr>
          <a:lstStyle/>
          <a:p>
            <a:r>
              <a:rPr lang="en-US" sz="2000" dirty="0"/>
              <a:t>A group of </a:t>
            </a:r>
            <a:r>
              <a:rPr lang="en-US" sz="2000" dirty="0" err="1"/>
              <a:t>Khalji</a:t>
            </a:r>
            <a:r>
              <a:rPr lang="en-US" sz="2000" dirty="0"/>
              <a:t> nobles led by </a:t>
            </a:r>
            <a:r>
              <a:rPr lang="en-US" sz="2000" dirty="0" err="1"/>
              <a:t>Jalaluddin</a:t>
            </a:r>
            <a:r>
              <a:rPr lang="en-US" sz="2000" dirty="0"/>
              <a:t> </a:t>
            </a:r>
            <a:r>
              <a:rPr lang="en-US" sz="2000" dirty="0" err="1"/>
              <a:t>Khalji</a:t>
            </a:r>
            <a:r>
              <a:rPr lang="en-US" sz="2000" dirty="0"/>
              <a:t>, overthrew the incompetent successors of </a:t>
            </a:r>
            <a:r>
              <a:rPr lang="en-US" sz="2000" dirty="0" err="1"/>
              <a:t>Balban</a:t>
            </a:r>
            <a:r>
              <a:rPr lang="en-US" sz="2000" dirty="0"/>
              <a:t> in AD 1290. The </a:t>
            </a:r>
            <a:r>
              <a:rPr lang="en-US" sz="2000" dirty="0" err="1"/>
              <a:t>Khalji</a:t>
            </a:r>
            <a:r>
              <a:rPr lang="en-US" sz="2000" dirty="0"/>
              <a:t> rebellion was welcomed by the non-Turkish nobility. The </a:t>
            </a:r>
            <a:r>
              <a:rPr lang="en-US" sz="2000" dirty="0" err="1"/>
              <a:t>Khaljis</a:t>
            </a:r>
            <a:r>
              <a:rPr lang="en-US" sz="2000" dirty="0"/>
              <a:t> did not exclude the Turks from high offices, but ended the Turkish monopoly</a:t>
            </a:r>
          </a:p>
        </p:txBody>
      </p:sp>
      <p:pic>
        <p:nvPicPr>
          <p:cNvPr id="4" name="Picture 3">
            <a:extLst>
              <a:ext uri="{FF2B5EF4-FFF2-40B4-BE49-F238E27FC236}">
                <a16:creationId xmlns:a16="http://schemas.microsoft.com/office/drawing/2014/main" id="{BD1C080A-D125-4F29-BBA8-D9B73213B21B}"/>
              </a:ext>
            </a:extLst>
          </p:cNvPr>
          <p:cNvPicPr>
            <a:picLocks noChangeAspect="1"/>
          </p:cNvPicPr>
          <p:nvPr/>
        </p:nvPicPr>
        <p:blipFill>
          <a:blip r:embed="rId2"/>
          <a:stretch>
            <a:fillRect/>
          </a:stretch>
        </p:blipFill>
        <p:spPr>
          <a:xfrm>
            <a:off x="2340817" y="3095138"/>
            <a:ext cx="5905500" cy="3000375"/>
          </a:xfrm>
          <a:prstGeom prst="rect">
            <a:avLst/>
          </a:prstGeom>
        </p:spPr>
      </p:pic>
    </p:spTree>
    <p:extLst>
      <p:ext uri="{BB962C8B-B14F-4D97-AF65-F5344CB8AC3E}">
        <p14:creationId xmlns:p14="http://schemas.microsoft.com/office/powerpoint/2010/main" val="1788117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7AD3-19B7-410E-83F8-BC150FDB82BC}"/>
              </a:ext>
            </a:extLst>
          </p:cNvPr>
          <p:cNvSpPr>
            <a:spLocks noGrp="1"/>
          </p:cNvSpPr>
          <p:nvPr>
            <p:ph type="title"/>
          </p:nvPr>
        </p:nvSpPr>
        <p:spPr/>
        <p:txBody>
          <a:bodyPr>
            <a:normAutofit/>
          </a:bodyPr>
          <a:lstStyle/>
          <a:p>
            <a:r>
              <a:rPr lang="en-US" sz="3200" b="1" dirty="0" err="1">
                <a:solidFill>
                  <a:srgbClr val="002060"/>
                </a:solidFill>
              </a:rPr>
              <a:t>Jalaluddin</a:t>
            </a:r>
            <a:r>
              <a:rPr lang="en-US" sz="3200" b="1" dirty="0">
                <a:solidFill>
                  <a:srgbClr val="002060"/>
                </a:solidFill>
              </a:rPr>
              <a:t> </a:t>
            </a:r>
            <a:r>
              <a:rPr lang="en-US" sz="3200" b="1" dirty="0" err="1">
                <a:solidFill>
                  <a:srgbClr val="002060"/>
                </a:solidFill>
              </a:rPr>
              <a:t>Khalji</a:t>
            </a:r>
            <a:r>
              <a:rPr lang="en-US" sz="3200" b="1" dirty="0">
                <a:solidFill>
                  <a:srgbClr val="002060"/>
                </a:solidFill>
              </a:rPr>
              <a:t> (AD1290-1296)</a:t>
            </a:r>
          </a:p>
        </p:txBody>
      </p:sp>
      <p:sp>
        <p:nvSpPr>
          <p:cNvPr id="3" name="Content Placeholder 2">
            <a:extLst>
              <a:ext uri="{FF2B5EF4-FFF2-40B4-BE49-F238E27FC236}">
                <a16:creationId xmlns:a16="http://schemas.microsoft.com/office/drawing/2014/main" id="{E49C20E7-C931-4B64-8516-357EC59DDD97}"/>
              </a:ext>
            </a:extLst>
          </p:cNvPr>
          <p:cNvSpPr>
            <a:spLocks noGrp="1"/>
          </p:cNvSpPr>
          <p:nvPr>
            <p:ph idx="1"/>
          </p:nvPr>
        </p:nvSpPr>
        <p:spPr/>
        <p:txBody>
          <a:bodyPr>
            <a:normAutofit/>
          </a:bodyPr>
          <a:lstStyle/>
          <a:p>
            <a:r>
              <a:rPr lang="en-US" sz="2000" dirty="0"/>
              <a:t>He was the first ruler of the Delhi Sultanate to clearly put forward the view that the state should be based on the willing support of the governed and that since the large majority of the people in India were Hindus, the state in India could not be a truly Islamic state.</a:t>
            </a:r>
          </a:p>
          <a:p>
            <a:r>
              <a:rPr lang="en-US" sz="2000" dirty="0"/>
              <a:t>He adopted the policy of tolerance and avoiding harsh punishment.</a:t>
            </a:r>
          </a:p>
          <a:p>
            <a:r>
              <a:rPr lang="en-US" sz="2000" dirty="0"/>
              <a:t>The most important aspect of his reign was the invasion of </a:t>
            </a:r>
            <a:r>
              <a:rPr lang="en-US" sz="2000" dirty="0" err="1"/>
              <a:t>Devagiri</a:t>
            </a:r>
            <a:r>
              <a:rPr lang="en-US" sz="2000" dirty="0"/>
              <a:t> in 1294, by his nephew and son-in-law </a:t>
            </a:r>
            <a:r>
              <a:rPr lang="en-US" sz="2000" dirty="0" err="1"/>
              <a:t>Alauddin</a:t>
            </a:r>
            <a:r>
              <a:rPr lang="en-US" sz="2000" dirty="0"/>
              <a:t> </a:t>
            </a:r>
            <a:r>
              <a:rPr lang="en-US" sz="2000" dirty="0" err="1"/>
              <a:t>Khalji</a:t>
            </a:r>
            <a:r>
              <a:rPr lang="en-US" sz="2000" dirty="0"/>
              <a:t>.</a:t>
            </a:r>
          </a:p>
        </p:txBody>
      </p:sp>
    </p:spTree>
    <p:extLst>
      <p:ext uri="{BB962C8B-B14F-4D97-AF65-F5344CB8AC3E}">
        <p14:creationId xmlns:p14="http://schemas.microsoft.com/office/powerpoint/2010/main" val="4248918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AE83-F04D-4D48-9E00-2EEB7A985781}"/>
              </a:ext>
            </a:extLst>
          </p:cNvPr>
          <p:cNvSpPr>
            <a:spLocks noGrp="1"/>
          </p:cNvSpPr>
          <p:nvPr>
            <p:ph type="title"/>
          </p:nvPr>
        </p:nvSpPr>
        <p:spPr>
          <a:xfrm>
            <a:off x="838200" y="365126"/>
            <a:ext cx="10515600" cy="801202"/>
          </a:xfrm>
        </p:spPr>
        <p:txBody>
          <a:bodyPr>
            <a:normAutofit/>
          </a:bodyPr>
          <a:lstStyle/>
          <a:p>
            <a:r>
              <a:rPr lang="en-US" sz="2800" b="1" dirty="0" err="1"/>
              <a:t>Alauddin</a:t>
            </a:r>
            <a:r>
              <a:rPr lang="en-US" sz="2800" b="1" dirty="0"/>
              <a:t> </a:t>
            </a:r>
            <a:r>
              <a:rPr lang="en-US" sz="2800" b="1" dirty="0" err="1"/>
              <a:t>Khalji</a:t>
            </a:r>
            <a:r>
              <a:rPr lang="en-US" sz="2800" b="1" dirty="0"/>
              <a:t> (1296-1316)</a:t>
            </a:r>
          </a:p>
        </p:txBody>
      </p:sp>
      <p:sp>
        <p:nvSpPr>
          <p:cNvPr id="3" name="Content Placeholder 2">
            <a:extLst>
              <a:ext uri="{FF2B5EF4-FFF2-40B4-BE49-F238E27FC236}">
                <a16:creationId xmlns:a16="http://schemas.microsoft.com/office/drawing/2014/main" id="{1F7F733A-6575-474D-A51C-71470547A69A}"/>
              </a:ext>
            </a:extLst>
          </p:cNvPr>
          <p:cNvSpPr>
            <a:spLocks noGrp="1"/>
          </p:cNvSpPr>
          <p:nvPr>
            <p:ph idx="1"/>
          </p:nvPr>
        </p:nvSpPr>
        <p:spPr>
          <a:xfrm>
            <a:off x="643812" y="1825625"/>
            <a:ext cx="8052319" cy="4351338"/>
          </a:xfrm>
        </p:spPr>
        <p:txBody>
          <a:bodyPr>
            <a:normAutofit lnSpcReduction="10000"/>
          </a:bodyPr>
          <a:lstStyle/>
          <a:p>
            <a:r>
              <a:rPr lang="en-US" sz="2000" dirty="0"/>
              <a:t>He came to the throne by  murdering his uncle and father-in-law </a:t>
            </a:r>
            <a:r>
              <a:rPr lang="en-US" sz="2000" dirty="0" err="1"/>
              <a:t>Jalaluddin</a:t>
            </a:r>
            <a:r>
              <a:rPr lang="en-US" sz="2000" dirty="0"/>
              <a:t> </a:t>
            </a:r>
            <a:r>
              <a:rPr lang="en-US" sz="2000" dirty="0" err="1"/>
              <a:t>Khalji</a:t>
            </a:r>
            <a:r>
              <a:rPr lang="en-US" sz="2000" dirty="0"/>
              <a:t>.</a:t>
            </a:r>
          </a:p>
          <a:p>
            <a:r>
              <a:rPr lang="en-US" sz="2000" dirty="0"/>
              <a:t>He proclaimed himself as Sultan winning over the nobles and soldiers to his side by the lavish use of gold.</a:t>
            </a:r>
          </a:p>
          <a:p>
            <a:r>
              <a:rPr lang="en-US" sz="2000" dirty="0"/>
              <a:t>He massacred the rebellious nobles, relatives, family members and the Mongols who had settled in Delhi.</a:t>
            </a:r>
          </a:p>
          <a:p>
            <a:r>
              <a:rPr lang="en-US" sz="2000" dirty="0" err="1"/>
              <a:t>Alauddin</a:t>
            </a:r>
            <a:r>
              <a:rPr lang="en-US" sz="2000" dirty="0"/>
              <a:t> gave harsh punishment even to the wives and children of all nobles.</a:t>
            </a:r>
          </a:p>
          <a:p>
            <a:r>
              <a:rPr lang="en-US" sz="2000" dirty="0" err="1"/>
              <a:t>Alauddin</a:t>
            </a:r>
            <a:r>
              <a:rPr lang="en-US" sz="2000" dirty="0"/>
              <a:t> framed a series of regulations to prevent the nobles from conspiring against him. They were forbidden to hold banquets of festivals or to form marriage alliances without the permission of the Sultan.</a:t>
            </a:r>
          </a:p>
          <a:p>
            <a:r>
              <a:rPr lang="en-US" sz="2000" dirty="0"/>
              <a:t>To discourage the festival parties, he banned the use of wines and intoxicants. He also instituted a spy service to keep himself informed of all that the nobles said and did.</a:t>
            </a:r>
          </a:p>
        </p:txBody>
      </p:sp>
      <p:pic>
        <p:nvPicPr>
          <p:cNvPr id="4" name="Picture 3">
            <a:extLst>
              <a:ext uri="{FF2B5EF4-FFF2-40B4-BE49-F238E27FC236}">
                <a16:creationId xmlns:a16="http://schemas.microsoft.com/office/drawing/2014/main" id="{EB240E64-607B-48F2-83F1-686FD96A7B2D}"/>
              </a:ext>
            </a:extLst>
          </p:cNvPr>
          <p:cNvPicPr>
            <a:picLocks noChangeAspect="1"/>
          </p:cNvPicPr>
          <p:nvPr/>
        </p:nvPicPr>
        <p:blipFill>
          <a:blip r:embed="rId2"/>
          <a:stretch>
            <a:fillRect/>
          </a:stretch>
        </p:blipFill>
        <p:spPr>
          <a:xfrm>
            <a:off x="8808098" y="387220"/>
            <a:ext cx="3303036" cy="6083559"/>
          </a:xfrm>
          <a:prstGeom prst="rect">
            <a:avLst/>
          </a:prstGeom>
        </p:spPr>
      </p:pic>
    </p:spTree>
    <p:extLst>
      <p:ext uri="{BB962C8B-B14F-4D97-AF65-F5344CB8AC3E}">
        <p14:creationId xmlns:p14="http://schemas.microsoft.com/office/powerpoint/2010/main" val="170190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6589-7183-418A-BA8B-1B814F7F26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2559C5-C18A-4DFD-9670-A8C676712E73}"/>
              </a:ext>
            </a:extLst>
          </p:cNvPr>
          <p:cNvSpPr>
            <a:spLocks noGrp="1"/>
          </p:cNvSpPr>
          <p:nvPr>
            <p:ph idx="1"/>
          </p:nvPr>
        </p:nvSpPr>
        <p:spPr/>
        <p:txBody>
          <a:bodyPr>
            <a:normAutofit/>
          </a:bodyPr>
          <a:lstStyle/>
          <a:p>
            <a:r>
              <a:rPr lang="en-US" sz="2000" dirty="0"/>
              <a:t>He firstly conquered Gujarat and married Raja’s wife </a:t>
            </a:r>
            <a:r>
              <a:rPr lang="en-US" sz="2000" dirty="0" err="1"/>
              <a:t>Kamla</a:t>
            </a:r>
            <a:r>
              <a:rPr lang="en-US" sz="2000" dirty="0"/>
              <a:t> Devi. He acquired Malik </a:t>
            </a:r>
            <a:r>
              <a:rPr lang="en-US" sz="2000" dirty="0" err="1"/>
              <a:t>Kafur</a:t>
            </a:r>
            <a:r>
              <a:rPr lang="en-US" sz="2000" dirty="0"/>
              <a:t> from there.</a:t>
            </a:r>
          </a:p>
          <a:p>
            <a:r>
              <a:rPr lang="en-US" sz="2000" dirty="0"/>
              <a:t>Then he captured </a:t>
            </a:r>
            <a:r>
              <a:rPr lang="en-US" sz="2000" dirty="0" err="1"/>
              <a:t>Ranthambhor</a:t>
            </a:r>
            <a:r>
              <a:rPr lang="en-US" sz="2000" dirty="0"/>
              <a:t>, </a:t>
            </a:r>
            <a:r>
              <a:rPr lang="en-US" sz="2000" dirty="0" err="1"/>
              <a:t>Chittor</a:t>
            </a:r>
            <a:r>
              <a:rPr lang="en-US" sz="2000" dirty="0"/>
              <a:t> and </a:t>
            </a:r>
            <a:r>
              <a:rPr lang="en-US" sz="2000" dirty="0" err="1"/>
              <a:t>Malwa</a:t>
            </a:r>
            <a:r>
              <a:rPr lang="en-US" sz="2000" dirty="0"/>
              <a:t>. </a:t>
            </a:r>
            <a:r>
              <a:rPr lang="en-US" sz="2000" dirty="0" err="1"/>
              <a:t>Chittor</a:t>
            </a:r>
            <a:r>
              <a:rPr lang="en-US" sz="2000" dirty="0"/>
              <a:t> was ruled by a </a:t>
            </a:r>
            <a:r>
              <a:rPr lang="en-US" sz="2000" dirty="0" err="1"/>
              <a:t>Ghelot</a:t>
            </a:r>
            <a:r>
              <a:rPr lang="en-US" sz="2000" dirty="0"/>
              <a:t> Rajput King, Rawal Ratan Singh whose queen Padmini committed </a:t>
            </a:r>
            <a:r>
              <a:rPr lang="en-US" sz="2000" dirty="0" err="1"/>
              <a:t>jauhar</a:t>
            </a:r>
            <a:r>
              <a:rPr lang="en-US" sz="2000" dirty="0"/>
              <a:t> when her husband was defeated.</a:t>
            </a:r>
          </a:p>
          <a:p>
            <a:r>
              <a:rPr lang="en-US" sz="2000" dirty="0" err="1">
                <a:solidFill>
                  <a:srgbClr val="002060"/>
                </a:solidFill>
              </a:rPr>
              <a:t>Allahuddin</a:t>
            </a:r>
            <a:r>
              <a:rPr lang="en-US" sz="2000" dirty="0">
                <a:solidFill>
                  <a:srgbClr val="002060"/>
                </a:solidFill>
              </a:rPr>
              <a:t> North India campaign:</a:t>
            </a:r>
          </a:p>
          <a:p>
            <a:pPr marL="0" indent="0">
              <a:buNone/>
            </a:pPr>
            <a:r>
              <a:rPr lang="en-US" sz="2000" dirty="0">
                <a:solidFill>
                  <a:srgbClr val="002060"/>
                </a:solidFill>
              </a:rPr>
              <a:t>    Gujrat – </a:t>
            </a:r>
            <a:r>
              <a:rPr lang="en-US" sz="2000" dirty="0" err="1">
                <a:solidFill>
                  <a:srgbClr val="002060"/>
                </a:solidFill>
              </a:rPr>
              <a:t>Ranathambor</a:t>
            </a:r>
            <a:r>
              <a:rPr lang="en-US" sz="2000" dirty="0">
                <a:solidFill>
                  <a:srgbClr val="002060"/>
                </a:solidFill>
              </a:rPr>
              <a:t>- </a:t>
            </a:r>
            <a:r>
              <a:rPr lang="en-US" sz="2000" dirty="0" err="1">
                <a:solidFill>
                  <a:srgbClr val="002060"/>
                </a:solidFill>
              </a:rPr>
              <a:t>Chittor</a:t>
            </a:r>
            <a:r>
              <a:rPr lang="en-US" sz="2000" dirty="0">
                <a:solidFill>
                  <a:srgbClr val="002060"/>
                </a:solidFill>
              </a:rPr>
              <a:t>- </a:t>
            </a:r>
            <a:r>
              <a:rPr lang="en-US" sz="2000" dirty="0" err="1">
                <a:solidFill>
                  <a:srgbClr val="002060"/>
                </a:solidFill>
              </a:rPr>
              <a:t>Malwa</a:t>
            </a:r>
            <a:r>
              <a:rPr lang="en-US" sz="2000" dirty="0">
                <a:solidFill>
                  <a:srgbClr val="002060"/>
                </a:solidFill>
              </a:rPr>
              <a:t>- Dhar- </a:t>
            </a:r>
            <a:r>
              <a:rPr lang="en-US" sz="2000" dirty="0" err="1">
                <a:solidFill>
                  <a:srgbClr val="002060"/>
                </a:solidFill>
              </a:rPr>
              <a:t>Chanderi</a:t>
            </a:r>
            <a:r>
              <a:rPr lang="en-US" sz="2000" dirty="0">
                <a:solidFill>
                  <a:srgbClr val="002060"/>
                </a:solidFill>
              </a:rPr>
              <a:t>- </a:t>
            </a:r>
            <a:r>
              <a:rPr lang="en-US" sz="2000" dirty="0" err="1">
                <a:solidFill>
                  <a:srgbClr val="002060"/>
                </a:solidFill>
              </a:rPr>
              <a:t>Shiwana</a:t>
            </a:r>
            <a:r>
              <a:rPr lang="en-US" sz="2000" dirty="0">
                <a:solidFill>
                  <a:srgbClr val="002060"/>
                </a:solidFill>
              </a:rPr>
              <a:t>- </a:t>
            </a:r>
            <a:r>
              <a:rPr lang="en-US" sz="2000" dirty="0" err="1">
                <a:solidFill>
                  <a:srgbClr val="002060"/>
                </a:solidFill>
              </a:rPr>
              <a:t>Jalaur</a:t>
            </a:r>
            <a:endParaRPr lang="en-US" sz="2000" dirty="0">
              <a:solidFill>
                <a:srgbClr val="002060"/>
              </a:solidFill>
            </a:endParaRPr>
          </a:p>
          <a:p>
            <a:r>
              <a:rPr lang="en-US" sz="2000" dirty="0"/>
              <a:t>After his conquest of north India, he sent Malik </a:t>
            </a:r>
            <a:r>
              <a:rPr lang="en-US" sz="2000" dirty="0" err="1"/>
              <a:t>Kafur</a:t>
            </a:r>
            <a:r>
              <a:rPr lang="en-US" sz="2000" dirty="0"/>
              <a:t> towards South.</a:t>
            </a:r>
          </a:p>
          <a:p>
            <a:pPr marL="0" indent="0">
              <a:buNone/>
            </a:pPr>
            <a:endParaRPr lang="en-US" sz="2000" dirty="0"/>
          </a:p>
          <a:p>
            <a:pPr marL="0" indent="0">
              <a:buNone/>
            </a:pPr>
            <a:endParaRPr lang="en-US" sz="2000" dirty="0"/>
          </a:p>
          <a:p>
            <a:endParaRPr lang="en-US" sz="2000" dirty="0"/>
          </a:p>
        </p:txBody>
      </p:sp>
    </p:spTree>
    <p:extLst>
      <p:ext uri="{BB962C8B-B14F-4D97-AF65-F5344CB8AC3E}">
        <p14:creationId xmlns:p14="http://schemas.microsoft.com/office/powerpoint/2010/main" val="55221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1F40-6353-4FC6-B0B6-347888A3A5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A2A096-93D2-40A5-89E9-B7FCAF705896}"/>
              </a:ext>
            </a:extLst>
          </p:cNvPr>
          <p:cNvSpPr>
            <a:spLocks noGrp="1"/>
          </p:cNvSpPr>
          <p:nvPr>
            <p:ph idx="1"/>
          </p:nvPr>
        </p:nvSpPr>
        <p:spPr/>
        <p:txBody>
          <a:bodyPr>
            <a:normAutofit/>
          </a:bodyPr>
          <a:lstStyle/>
          <a:p>
            <a:pPr marL="0" indent="0">
              <a:buNone/>
            </a:pPr>
            <a:r>
              <a:rPr lang="en-US" sz="2000" dirty="0"/>
              <a:t>He defeated </a:t>
            </a:r>
          </a:p>
          <a:p>
            <a:r>
              <a:rPr lang="en-US" sz="2000" dirty="0"/>
              <a:t>Yadava king of </a:t>
            </a:r>
            <a:r>
              <a:rPr lang="en-US" sz="2000" dirty="0" err="1"/>
              <a:t>Devagiri</a:t>
            </a:r>
            <a:r>
              <a:rPr lang="en-US" sz="2000" dirty="0"/>
              <a:t> (Ramchandra Deva)</a:t>
            </a:r>
          </a:p>
          <a:p>
            <a:r>
              <a:rPr lang="en-US" sz="2000" dirty="0"/>
              <a:t>Kakatiya king (Pratap Rudra Deva I)</a:t>
            </a:r>
          </a:p>
          <a:p>
            <a:r>
              <a:rPr lang="en-US" sz="2000" dirty="0" err="1"/>
              <a:t>Hoyasala</a:t>
            </a:r>
            <a:r>
              <a:rPr lang="en-US" sz="2000" dirty="0"/>
              <a:t> king of </a:t>
            </a:r>
            <a:r>
              <a:rPr lang="en-US" sz="2000" dirty="0" err="1"/>
              <a:t>Dwarsamudra</a:t>
            </a:r>
            <a:r>
              <a:rPr lang="en-US" sz="2000" dirty="0"/>
              <a:t> (</a:t>
            </a:r>
            <a:r>
              <a:rPr lang="en-US" sz="2000" dirty="0" err="1"/>
              <a:t>Vira</a:t>
            </a:r>
            <a:r>
              <a:rPr lang="en-US" sz="2000" dirty="0"/>
              <a:t> </a:t>
            </a:r>
            <a:r>
              <a:rPr lang="en-US" sz="2000" dirty="0" err="1"/>
              <a:t>Ballala</a:t>
            </a:r>
            <a:r>
              <a:rPr lang="en-US" sz="2000" dirty="0"/>
              <a:t> III )</a:t>
            </a:r>
          </a:p>
          <a:p>
            <a:pPr marL="0" indent="0">
              <a:buNone/>
            </a:pPr>
            <a:r>
              <a:rPr lang="en-US" sz="2000" dirty="0"/>
              <a:t>and</a:t>
            </a:r>
          </a:p>
          <a:p>
            <a:r>
              <a:rPr lang="en-US" sz="2000" dirty="0" err="1"/>
              <a:t>Pandyas</a:t>
            </a:r>
            <a:r>
              <a:rPr lang="en-US" sz="2000" dirty="0"/>
              <a:t> of Madurai (King </a:t>
            </a:r>
            <a:r>
              <a:rPr lang="en-US" sz="2000" dirty="0" err="1"/>
              <a:t>Mahavarman</a:t>
            </a:r>
            <a:r>
              <a:rPr lang="en-US" sz="2000" dirty="0"/>
              <a:t> </a:t>
            </a:r>
            <a:r>
              <a:rPr lang="en-US" sz="2000" dirty="0" err="1"/>
              <a:t>Kulshekhara</a:t>
            </a:r>
            <a:r>
              <a:rPr lang="en-US" sz="2000" dirty="0"/>
              <a:t>).</a:t>
            </a:r>
          </a:p>
          <a:p>
            <a:pPr marL="0" indent="0">
              <a:buNone/>
            </a:pPr>
            <a:r>
              <a:rPr lang="en-US" sz="2000" b="1" dirty="0"/>
              <a:t>Note:</a:t>
            </a:r>
          </a:p>
          <a:p>
            <a:r>
              <a:rPr lang="en-US" sz="2000" dirty="0"/>
              <a:t>He is said to have reached as far as </a:t>
            </a:r>
            <a:r>
              <a:rPr lang="en-US" sz="2000" dirty="0" err="1"/>
              <a:t>Rameshwaram</a:t>
            </a:r>
            <a:r>
              <a:rPr lang="en-US" sz="2000" dirty="0"/>
              <a:t>, where he built a mosque.</a:t>
            </a:r>
          </a:p>
          <a:p>
            <a:r>
              <a:rPr lang="en-US" sz="2000" dirty="0"/>
              <a:t>Pratap Rudra Deva gave Malik </a:t>
            </a:r>
            <a:r>
              <a:rPr lang="en-US" sz="2000" dirty="0" err="1"/>
              <a:t>Kafur</a:t>
            </a:r>
            <a:r>
              <a:rPr lang="en-US" sz="2000" dirty="0"/>
              <a:t> the world famous Kohinoor diamond. Which </a:t>
            </a:r>
            <a:r>
              <a:rPr lang="en-US" sz="2000" dirty="0" err="1"/>
              <a:t>Kafur</a:t>
            </a:r>
            <a:r>
              <a:rPr lang="en-US" sz="2000" dirty="0"/>
              <a:t> gifted to </a:t>
            </a:r>
            <a:r>
              <a:rPr lang="en-US" sz="2000" dirty="0" err="1"/>
              <a:t>Allauddin</a:t>
            </a:r>
            <a:r>
              <a:rPr lang="en-US" sz="2000" dirty="0"/>
              <a:t>.</a:t>
            </a:r>
          </a:p>
          <a:p>
            <a:endParaRPr lang="en-US" sz="2000" dirty="0"/>
          </a:p>
          <a:p>
            <a:endParaRPr lang="en-US" sz="2000" dirty="0"/>
          </a:p>
        </p:txBody>
      </p:sp>
    </p:spTree>
    <p:extLst>
      <p:ext uri="{BB962C8B-B14F-4D97-AF65-F5344CB8AC3E}">
        <p14:creationId xmlns:p14="http://schemas.microsoft.com/office/powerpoint/2010/main" val="257054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745D-4DDA-46F7-B5B2-E15410A0D278}"/>
              </a:ext>
            </a:extLst>
          </p:cNvPr>
          <p:cNvSpPr>
            <a:spLocks noGrp="1"/>
          </p:cNvSpPr>
          <p:nvPr>
            <p:ph type="title"/>
          </p:nvPr>
        </p:nvSpPr>
        <p:spPr>
          <a:xfrm>
            <a:off x="838200" y="120457"/>
            <a:ext cx="10515600" cy="728629"/>
          </a:xfrm>
        </p:spPr>
        <p:txBody>
          <a:bodyPr>
            <a:normAutofit/>
          </a:bodyPr>
          <a:lstStyle/>
          <a:p>
            <a:r>
              <a:rPr lang="en-US" sz="3600" b="1" dirty="0">
                <a:solidFill>
                  <a:srgbClr val="002060"/>
                </a:solidFill>
              </a:rPr>
              <a:t>Basic Information</a:t>
            </a:r>
          </a:p>
        </p:txBody>
      </p:sp>
      <p:sp>
        <p:nvSpPr>
          <p:cNvPr id="3" name="Content Placeholder 2">
            <a:extLst>
              <a:ext uri="{FF2B5EF4-FFF2-40B4-BE49-F238E27FC236}">
                <a16:creationId xmlns:a16="http://schemas.microsoft.com/office/drawing/2014/main" id="{CE3DFC74-2F43-4FAE-A6DF-8D79738F2CBF}"/>
              </a:ext>
            </a:extLst>
          </p:cNvPr>
          <p:cNvSpPr>
            <a:spLocks noGrp="1"/>
          </p:cNvSpPr>
          <p:nvPr>
            <p:ph idx="1"/>
          </p:nvPr>
        </p:nvSpPr>
        <p:spPr>
          <a:xfrm>
            <a:off x="838200" y="1063690"/>
            <a:ext cx="10515600" cy="5113273"/>
          </a:xfrm>
        </p:spPr>
        <p:txBody>
          <a:bodyPr>
            <a:normAutofit/>
          </a:bodyPr>
          <a:lstStyle/>
          <a:p>
            <a:r>
              <a:rPr lang="en-US" sz="2000" dirty="0"/>
              <a:t>Five different dynasties – The Slave, </a:t>
            </a:r>
            <a:r>
              <a:rPr lang="en-US" sz="2000" dirty="0" err="1"/>
              <a:t>Khalji</a:t>
            </a:r>
            <a:r>
              <a:rPr lang="en-US" sz="2000" dirty="0"/>
              <a:t>, Tughlaq, Sayyids and Lodi’s are collectively referred as Delhi Sultanate.</a:t>
            </a:r>
          </a:p>
          <a:p>
            <a:r>
              <a:rPr lang="en-US" sz="2000" dirty="0"/>
              <a:t>The Rulers, termed as Sultans, were of Turkish and Afghan origin.</a:t>
            </a:r>
          </a:p>
          <a:p>
            <a:r>
              <a:rPr lang="en-US" sz="2000" dirty="0"/>
              <a:t>Not only did they extend there rule over North India (I.e. </a:t>
            </a:r>
            <a:r>
              <a:rPr lang="en-US" sz="2000" dirty="0" err="1"/>
              <a:t>Malwa</a:t>
            </a:r>
            <a:r>
              <a:rPr lang="en-US" sz="2000" dirty="0"/>
              <a:t> and Gujrat) but they also penetrated into the decan and South India.</a:t>
            </a:r>
          </a:p>
          <a:p>
            <a:r>
              <a:rPr lang="en-US" sz="2000" dirty="0"/>
              <a:t>The Sultanate’s rule resulted in far reaching changes in the Indian society , administration and cultural life.</a:t>
            </a:r>
          </a:p>
          <a:p>
            <a:r>
              <a:rPr lang="en-US" sz="2000" dirty="0"/>
              <a:t>Founder- </a:t>
            </a:r>
            <a:r>
              <a:rPr lang="en-US" sz="2000" dirty="0" err="1"/>
              <a:t>Qutubddin</a:t>
            </a:r>
            <a:r>
              <a:rPr lang="en-US" sz="2000" dirty="0"/>
              <a:t> </a:t>
            </a:r>
            <a:r>
              <a:rPr lang="en-US" sz="2000" dirty="0" err="1"/>
              <a:t>Aibak</a:t>
            </a:r>
            <a:endParaRPr lang="en-US" sz="2000" dirty="0"/>
          </a:p>
          <a:p>
            <a:r>
              <a:rPr lang="en-US" sz="2000" dirty="0"/>
              <a:t>Real founder - Iltutmish</a:t>
            </a:r>
          </a:p>
        </p:txBody>
      </p:sp>
      <p:pic>
        <p:nvPicPr>
          <p:cNvPr id="4" name="Picture 3">
            <a:extLst>
              <a:ext uri="{FF2B5EF4-FFF2-40B4-BE49-F238E27FC236}">
                <a16:creationId xmlns:a16="http://schemas.microsoft.com/office/drawing/2014/main" id="{827913E8-329E-4A68-AFD4-3E2B8D7A5932}"/>
              </a:ext>
            </a:extLst>
          </p:cNvPr>
          <p:cNvPicPr>
            <a:picLocks noChangeAspect="1"/>
          </p:cNvPicPr>
          <p:nvPr/>
        </p:nvPicPr>
        <p:blipFill>
          <a:blip r:embed="rId2"/>
          <a:stretch>
            <a:fillRect/>
          </a:stretch>
        </p:blipFill>
        <p:spPr>
          <a:xfrm>
            <a:off x="6932646" y="3429000"/>
            <a:ext cx="4814596" cy="3202682"/>
          </a:xfrm>
          <a:prstGeom prst="rect">
            <a:avLst/>
          </a:prstGeom>
        </p:spPr>
      </p:pic>
    </p:spTree>
    <p:extLst>
      <p:ext uri="{BB962C8B-B14F-4D97-AF65-F5344CB8AC3E}">
        <p14:creationId xmlns:p14="http://schemas.microsoft.com/office/powerpoint/2010/main" val="4181473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D141A-5AF7-42EC-B7B9-53FCE60984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3E3FAC-5AA1-4F4C-88AB-1544A0816CEB}"/>
              </a:ext>
            </a:extLst>
          </p:cNvPr>
          <p:cNvSpPr>
            <a:spLocks noGrp="1"/>
          </p:cNvSpPr>
          <p:nvPr>
            <p:ph idx="1"/>
          </p:nvPr>
        </p:nvSpPr>
        <p:spPr/>
        <p:txBody>
          <a:bodyPr>
            <a:normAutofit/>
          </a:bodyPr>
          <a:lstStyle/>
          <a:p>
            <a:r>
              <a:rPr lang="en-US" sz="2000" dirty="0" err="1">
                <a:solidFill>
                  <a:srgbClr val="002060"/>
                </a:solidFill>
              </a:rPr>
              <a:t>Kafur’s</a:t>
            </a:r>
            <a:r>
              <a:rPr lang="en-US" sz="2000" dirty="0">
                <a:solidFill>
                  <a:srgbClr val="002060"/>
                </a:solidFill>
              </a:rPr>
              <a:t> South India Campaign:</a:t>
            </a:r>
          </a:p>
          <a:p>
            <a:endParaRPr lang="en-US" sz="2000" dirty="0">
              <a:solidFill>
                <a:srgbClr val="002060"/>
              </a:solidFill>
            </a:endParaRPr>
          </a:p>
          <a:p>
            <a:pPr marL="0" indent="0">
              <a:buNone/>
            </a:pPr>
            <a:r>
              <a:rPr lang="en-US" sz="2000" dirty="0" err="1">
                <a:solidFill>
                  <a:srgbClr val="002060"/>
                </a:solidFill>
              </a:rPr>
              <a:t>Devagiri</a:t>
            </a:r>
            <a:r>
              <a:rPr lang="en-US" sz="2000" dirty="0">
                <a:solidFill>
                  <a:srgbClr val="002060"/>
                </a:solidFill>
              </a:rPr>
              <a:t>- </a:t>
            </a:r>
            <a:r>
              <a:rPr lang="en-US" sz="2000" dirty="0" err="1">
                <a:solidFill>
                  <a:srgbClr val="002060"/>
                </a:solidFill>
              </a:rPr>
              <a:t>Warrangal</a:t>
            </a:r>
            <a:r>
              <a:rPr lang="en-US" sz="2000" dirty="0">
                <a:solidFill>
                  <a:srgbClr val="002060"/>
                </a:solidFill>
              </a:rPr>
              <a:t>- </a:t>
            </a:r>
            <a:r>
              <a:rPr lang="en-US" sz="2000" dirty="0" err="1">
                <a:solidFill>
                  <a:srgbClr val="002060"/>
                </a:solidFill>
              </a:rPr>
              <a:t>Dwarsamurda</a:t>
            </a:r>
            <a:r>
              <a:rPr lang="en-US" sz="2000" dirty="0">
                <a:solidFill>
                  <a:srgbClr val="002060"/>
                </a:solidFill>
              </a:rPr>
              <a:t>- Malabar – Madurai</a:t>
            </a:r>
          </a:p>
          <a:p>
            <a:pPr marL="0" indent="0">
              <a:buNone/>
            </a:pPr>
            <a:endParaRPr lang="en-US" sz="2000" dirty="0"/>
          </a:p>
          <a:p>
            <a:r>
              <a:rPr lang="en-US" sz="2000" dirty="0" err="1"/>
              <a:t>Allauddin</a:t>
            </a:r>
            <a:r>
              <a:rPr lang="en-US" sz="2000" dirty="0"/>
              <a:t> didn’t annex these territories but fleeced their treasuries and forced them to pay annual tributes. </a:t>
            </a:r>
          </a:p>
          <a:p>
            <a:r>
              <a:rPr lang="en-US" sz="2000" dirty="0" err="1"/>
              <a:t>Alauddin</a:t>
            </a:r>
            <a:r>
              <a:rPr lang="en-US" sz="2000" dirty="0"/>
              <a:t> strengthened the North- West frontier, under his trusted commander Ghazi Malik.</a:t>
            </a:r>
          </a:p>
          <a:p>
            <a:pPr marL="0" indent="0">
              <a:buNone/>
            </a:pPr>
            <a:endParaRPr lang="en-US" sz="2000" dirty="0"/>
          </a:p>
          <a:p>
            <a:pPr marL="0" indent="0">
              <a:buNone/>
            </a:pPr>
            <a:endParaRPr lang="en-US" sz="2000" dirty="0">
              <a:solidFill>
                <a:srgbClr val="002060"/>
              </a:solidFill>
            </a:endParaRPr>
          </a:p>
        </p:txBody>
      </p:sp>
    </p:spTree>
    <p:extLst>
      <p:ext uri="{BB962C8B-B14F-4D97-AF65-F5344CB8AC3E}">
        <p14:creationId xmlns:p14="http://schemas.microsoft.com/office/powerpoint/2010/main" val="4212394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1C77-0614-4E98-88DE-962BC89AA9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F4845F-424D-4413-9731-13D62A957016}"/>
              </a:ext>
            </a:extLst>
          </p:cNvPr>
          <p:cNvSpPr>
            <a:spLocks noGrp="1"/>
          </p:cNvSpPr>
          <p:nvPr>
            <p:ph idx="1"/>
          </p:nvPr>
        </p:nvSpPr>
        <p:spPr/>
        <p:txBody>
          <a:bodyPr>
            <a:normAutofit/>
          </a:bodyPr>
          <a:lstStyle/>
          <a:p>
            <a:pPr marL="0" indent="0">
              <a:buNone/>
            </a:pPr>
            <a:r>
              <a:rPr lang="en-US" sz="2000" b="1" dirty="0"/>
              <a:t>Administrative measures of </a:t>
            </a:r>
            <a:r>
              <a:rPr lang="en-US" sz="2000" b="1" dirty="0" err="1"/>
              <a:t>Allauddin</a:t>
            </a:r>
            <a:r>
              <a:rPr lang="en-US" sz="2000" b="1" dirty="0"/>
              <a:t>:</a:t>
            </a:r>
          </a:p>
          <a:p>
            <a:pPr marL="0" indent="0">
              <a:buNone/>
            </a:pPr>
            <a:endParaRPr lang="en-US" sz="2000" b="1" dirty="0"/>
          </a:p>
          <a:p>
            <a:pPr>
              <a:buFont typeface="Wingdings" panose="05000000000000000000" pitchFamily="2" charset="2"/>
              <a:buChar char="§"/>
            </a:pPr>
            <a:r>
              <a:rPr lang="en-US" sz="2000" dirty="0"/>
              <a:t>First Sultan to have a permanent army. He paid soldiers in cash.</a:t>
            </a:r>
          </a:p>
          <a:p>
            <a:pPr>
              <a:buFont typeface="Wingdings" panose="05000000000000000000" pitchFamily="2" charset="2"/>
              <a:buChar char="§"/>
            </a:pPr>
            <a:r>
              <a:rPr lang="en-US" sz="2000" dirty="0"/>
              <a:t>Reorganized the spy system.</a:t>
            </a:r>
          </a:p>
          <a:p>
            <a:pPr>
              <a:buFont typeface="Wingdings" panose="05000000000000000000" pitchFamily="2" charset="2"/>
              <a:buChar char="§"/>
            </a:pPr>
            <a:r>
              <a:rPr lang="en-US" sz="2000" dirty="0"/>
              <a:t>Prohibited the use of wine and intoxicants.</a:t>
            </a:r>
          </a:p>
          <a:p>
            <a:pPr>
              <a:buFont typeface="Wingdings" panose="05000000000000000000" pitchFamily="2" charset="2"/>
              <a:buChar char="§"/>
            </a:pPr>
            <a:r>
              <a:rPr lang="en-US" sz="2000" dirty="0"/>
              <a:t>Laid down that the nobles should not have social gatherings and they should not inter-marry without his permission.</a:t>
            </a:r>
          </a:p>
          <a:p>
            <a:pPr>
              <a:buFont typeface="Wingdings" panose="05000000000000000000" pitchFamily="2" charset="2"/>
              <a:buChar char="§"/>
            </a:pPr>
            <a:r>
              <a:rPr lang="en-US" sz="2000" dirty="0"/>
              <a:t>He introduced the system of </a:t>
            </a:r>
            <a:r>
              <a:rPr lang="en-US" sz="2000" dirty="0" err="1"/>
              <a:t>Dagh</a:t>
            </a:r>
            <a:r>
              <a:rPr lang="en-US" sz="2000" dirty="0"/>
              <a:t> or branding the horses and </a:t>
            </a:r>
            <a:r>
              <a:rPr lang="en-US" sz="2000" dirty="0" err="1"/>
              <a:t>Chehra</a:t>
            </a:r>
            <a:r>
              <a:rPr lang="en-US" sz="2000" dirty="0"/>
              <a:t> or detailed description of each soldier.</a:t>
            </a:r>
          </a:p>
        </p:txBody>
      </p:sp>
    </p:spTree>
    <p:extLst>
      <p:ext uri="{BB962C8B-B14F-4D97-AF65-F5344CB8AC3E}">
        <p14:creationId xmlns:p14="http://schemas.microsoft.com/office/powerpoint/2010/main" val="196150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E023-FFBD-4DD1-A1AF-AB27F31370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0DEA73-7B0D-4560-91C4-B9C57257601D}"/>
              </a:ext>
            </a:extLst>
          </p:cNvPr>
          <p:cNvSpPr>
            <a:spLocks noGrp="1"/>
          </p:cNvSpPr>
          <p:nvPr>
            <p:ph idx="1"/>
          </p:nvPr>
        </p:nvSpPr>
        <p:spPr>
          <a:xfrm>
            <a:off x="838200" y="503853"/>
            <a:ext cx="10515600" cy="5673110"/>
          </a:xfrm>
        </p:spPr>
        <p:txBody>
          <a:bodyPr>
            <a:normAutofit/>
          </a:bodyPr>
          <a:lstStyle/>
          <a:p>
            <a:pPr marL="0" indent="0">
              <a:buNone/>
            </a:pPr>
            <a:r>
              <a:rPr lang="en-US" sz="2000" b="1" dirty="0"/>
              <a:t>Revenue Reforms of </a:t>
            </a:r>
            <a:r>
              <a:rPr lang="en-US" sz="2000" b="1" dirty="0" err="1"/>
              <a:t>Alauddin</a:t>
            </a:r>
            <a:r>
              <a:rPr lang="en-US" sz="2000" b="1" dirty="0"/>
              <a:t> </a:t>
            </a:r>
            <a:r>
              <a:rPr lang="en-US" sz="2000" b="1" dirty="0" err="1"/>
              <a:t>Khalji</a:t>
            </a:r>
            <a:r>
              <a:rPr lang="en-US" sz="2000" b="1" dirty="0"/>
              <a:t>:</a:t>
            </a:r>
          </a:p>
          <a:p>
            <a:r>
              <a:rPr lang="en-US" sz="2000" dirty="0"/>
              <a:t>First Sultan to pay attention to measurement of the cultivated land and fixed the land revenue accordingly. </a:t>
            </a:r>
            <a:r>
              <a:rPr lang="en-US" sz="2000" dirty="0" err="1"/>
              <a:t>Biswa</a:t>
            </a:r>
            <a:r>
              <a:rPr lang="en-US" sz="2000" dirty="0"/>
              <a:t> was declared to be the standard of measurement.</a:t>
            </a:r>
          </a:p>
          <a:p>
            <a:r>
              <a:rPr lang="en-US" sz="2000" dirty="0"/>
              <a:t>The state demanded half of the produce (Called </a:t>
            </a:r>
            <a:r>
              <a:rPr lang="en-US" sz="2000" dirty="0" err="1"/>
              <a:t>Kharaj</a:t>
            </a:r>
            <a:r>
              <a:rPr lang="en-US" sz="2000" dirty="0"/>
              <a:t>)</a:t>
            </a:r>
          </a:p>
          <a:p>
            <a:r>
              <a:rPr lang="en-US" sz="2000" dirty="0"/>
              <a:t>The post of special official called Diwan- </a:t>
            </a:r>
            <a:r>
              <a:rPr lang="en-US" sz="2000" dirty="0" err="1"/>
              <a:t>i-Mustakharaj</a:t>
            </a:r>
            <a:r>
              <a:rPr lang="en-US" sz="2000" dirty="0"/>
              <a:t> was created for the purpose of collection of revenue.</a:t>
            </a:r>
          </a:p>
          <a:p>
            <a:r>
              <a:rPr lang="en-US" sz="2000" dirty="0"/>
              <a:t>Four markets were introduced in Delhi:</a:t>
            </a:r>
          </a:p>
          <a:p>
            <a:pPr>
              <a:buFont typeface="Wingdings" panose="05000000000000000000" pitchFamily="2" charset="2"/>
              <a:buChar char="ü"/>
            </a:pPr>
            <a:r>
              <a:rPr lang="en-US" sz="2000" dirty="0"/>
              <a:t> For grains</a:t>
            </a:r>
          </a:p>
          <a:p>
            <a:pPr>
              <a:buFont typeface="Wingdings" panose="05000000000000000000" pitchFamily="2" charset="2"/>
              <a:buChar char="ü"/>
            </a:pPr>
            <a:r>
              <a:rPr lang="en-US" sz="2000" dirty="0"/>
              <a:t>For </a:t>
            </a:r>
            <a:r>
              <a:rPr lang="en-US" sz="2000" dirty="0" err="1"/>
              <a:t>Suger</a:t>
            </a:r>
            <a:r>
              <a:rPr lang="en-US" sz="2000" dirty="0"/>
              <a:t>, Oil, butter, dry fruits and clothes</a:t>
            </a:r>
          </a:p>
          <a:p>
            <a:pPr>
              <a:buFont typeface="Wingdings" panose="05000000000000000000" pitchFamily="2" charset="2"/>
              <a:buChar char="ü"/>
            </a:pPr>
            <a:r>
              <a:rPr lang="en-US" sz="2000" dirty="0"/>
              <a:t>For slaves, cattle and horses</a:t>
            </a:r>
          </a:p>
          <a:p>
            <a:pPr>
              <a:buFont typeface="Wingdings" panose="05000000000000000000" pitchFamily="2" charset="2"/>
              <a:buChar char="ü"/>
            </a:pPr>
            <a:r>
              <a:rPr lang="en-US" sz="2000" dirty="0"/>
              <a:t> For miscellaneous commodities</a:t>
            </a:r>
          </a:p>
          <a:p>
            <a:pPr marL="0" indent="0">
              <a:buNone/>
            </a:pPr>
            <a:r>
              <a:rPr lang="en-US" sz="2000" dirty="0"/>
              <a:t>The control of each market was under </a:t>
            </a:r>
            <a:r>
              <a:rPr lang="en-US" sz="2000" dirty="0" err="1"/>
              <a:t>Shahna</a:t>
            </a:r>
            <a:r>
              <a:rPr lang="en-US" sz="2000" dirty="0"/>
              <a:t>-</a:t>
            </a:r>
            <a:r>
              <a:rPr lang="en-US" sz="2000" dirty="0" err="1"/>
              <a:t>i</a:t>
            </a:r>
            <a:r>
              <a:rPr lang="en-US" sz="2000" dirty="0"/>
              <a:t>-Mandi ,who was high officer.</a:t>
            </a:r>
          </a:p>
          <a:p>
            <a:endParaRPr lang="en-US" sz="2000" dirty="0"/>
          </a:p>
          <a:p>
            <a:endParaRPr lang="en-US" sz="2000" dirty="0"/>
          </a:p>
          <a:p>
            <a:endParaRPr lang="en-US" sz="2000" dirty="0"/>
          </a:p>
          <a:p>
            <a:pPr marL="0" indent="0">
              <a:buNone/>
            </a:pPr>
            <a:endParaRPr lang="en-US" sz="2000" dirty="0"/>
          </a:p>
          <a:p>
            <a:pPr marL="0" indent="0">
              <a:buNone/>
            </a:pPr>
            <a:endParaRPr lang="en-US" sz="2000" b="1" dirty="0"/>
          </a:p>
        </p:txBody>
      </p:sp>
    </p:spTree>
    <p:extLst>
      <p:ext uri="{BB962C8B-B14F-4D97-AF65-F5344CB8AC3E}">
        <p14:creationId xmlns:p14="http://schemas.microsoft.com/office/powerpoint/2010/main" val="2739478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8BBDC-5FE5-4997-9785-8934A0F9F4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D7A6E2-548C-4648-9F3D-23EB78B72436}"/>
              </a:ext>
            </a:extLst>
          </p:cNvPr>
          <p:cNvSpPr>
            <a:spLocks noGrp="1"/>
          </p:cNvSpPr>
          <p:nvPr>
            <p:ph idx="1"/>
          </p:nvPr>
        </p:nvSpPr>
        <p:spPr/>
        <p:txBody>
          <a:bodyPr>
            <a:normAutofit/>
          </a:bodyPr>
          <a:lstStyle/>
          <a:p>
            <a:pPr marL="0" indent="0">
              <a:buNone/>
            </a:pPr>
            <a:r>
              <a:rPr lang="en-US" sz="2000" b="1" dirty="0"/>
              <a:t>Art and Culture:</a:t>
            </a:r>
          </a:p>
          <a:p>
            <a:r>
              <a:rPr lang="en-US" sz="2000" dirty="0"/>
              <a:t>Poets like Aamir </a:t>
            </a:r>
            <a:r>
              <a:rPr lang="en-US" sz="2000" dirty="0" err="1"/>
              <a:t>Khusrau</a:t>
            </a:r>
            <a:r>
              <a:rPr lang="en-US" sz="2000" dirty="0"/>
              <a:t> and Mir Hasan </a:t>
            </a:r>
            <a:r>
              <a:rPr lang="en-US" sz="2000" dirty="0" err="1"/>
              <a:t>Dehlvi</a:t>
            </a:r>
            <a:r>
              <a:rPr lang="en-US" sz="2000" dirty="0"/>
              <a:t> were patronized by him.</a:t>
            </a:r>
          </a:p>
          <a:p>
            <a:r>
              <a:rPr lang="en-US" sz="2000" dirty="0"/>
              <a:t>The famous gateway of Alai Darwaja (Entrance of Qutub </a:t>
            </a:r>
            <a:r>
              <a:rPr lang="en-US" sz="2000" dirty="0" err="1"/>
              <a:t>Minar</a:t>
            </a:r>
            <a:r>
              <a:rPr lang="en-US" sz="2000" dirty="0"/>
              <a:t>) was built by him.</a:t>
            </a:r>
          </a:p>
          <a:p>
            <a:r>
              <a:rPr lang="en-US" sz="2000" dirty="0"/>
              <a:t>Capital was constructed at Siri (Delhi)</a:t>
            </a:r>
          </a:p>
          <a:p>
            <a:r>
              <a:rPr lang="en-US" sz="2000" dirty="0" err="1"/>
              <a:t>Alauddin</a:t>
            </a:r>
            <a:r>
              <a:rPr lang="en-US" sz="2000" dirty="0"/>
              <a:t> is credited to have built many forts, and the most important of them is Alai Fort.</a:t>
            </a:r>
          </a:p>
          <a:p>
            <a:endParaRPr lang="en-US" sz="2000" dirty="0"/>
          </a:p>
          <a:p>
            <a:pPr marL="0" indent="0">
              <a:buNone/>
            </a:pPr>
            <a:r>
              <a:rPr lang="en-US" sz="2000" dirty="0"/>
              <a:t>Note:</a:t>
            </a:r>
          </a:p>
          <a:p>
            <a:pPr>
              <a:buFont typeface="Wingdings" panose="05000000000000000000" pitchFamily="2" charset="2"/>
              <a:buChar char="Ø"/>
            </a:pPr>
            <a:r>
              <a:rPr lang="en-US" sz="2000" dirty="0"/>
              <a:t> The first Turkish Sultan to separate religion from politics was </a:t>
            </a:r>
            <a:r>
              <a:rPr lang="en-US" sz="2000" dirty="0" err="1"/>
              <a:t>Alauddin</a:t>
            </a:r>
            <a:r>
              <a:rPr lang="en-US" sz="2000" dirty="0"/>
              <a:t> </a:t>
            </a:r>
            <a:r>
              <a:rPr lang="en-US" sz="2000" dirty="0" err="1"/>
              <a:t>Khiliji</a:t>
            </a:r>
            <a:r>
              <a:rPr lang="en-US" sz="2000" dirty="0"/>
              <a:t>. He claimed ‘Kingship knows no kinship’.</a:t>
            </a:r>
          </a:p>
          <a:p>
            <a:pPr>
              <a:buFont typeface="Wingdings" panose="05000000000000000000" pitchFamily="2" charset="2"/>
              <a:buChar char="Ø"/>
            </a:pPr>
            <a:r>
              <a:rPr lang="en-US" sz="2000" dirty="0"/>
              <a:t>The title of ‘</a:t>
            </a:r>
            <a:r>
              <a:rPr lang="en-US" sz="2000" dirty="0" err="1"/>
              <a:t>Sikandari</a:t>
            </a:r>
            <a:r>
              <a:rPr lang="en-US" sz="2000" dirty="0"/>
              <a:t> – </a:t>
            </a:r>
            <a:r>
              <a:rPr lang="en-US" sz="2000" dirty="0" err="1"/>
              <a:t>i</a:t>
            </a:r>
            <a:r>
              <a:rPr lang="en-US" sz="2000" dirty="0"/>
              <a:t>- Sani’  was adopted by him.</a:t>
            </a:r>
          </a:p>
        </p:txBody>
      </p:sp>
    </p:spTree>
    <p:extLst>
      <p:ext uri="{BB962C8B-B14F-4D97-AF65-F5344CB8AC3E}">
        <p14:creationId xmlns:p14="http://schemas.microsoft.com/office/powerpoint/2010/main" val="1215219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0B6E54-596F-438E-B4D5-C7C164990F4D}"/>
              </a:ext>
            </a:extLst>
          </p:cNvPr>
          <p:cNvSpPr>
            <a:spLocks noGrp="1"/>
          </p:cNvSpPr>
          <p:nvPr>
            <p:ph idx="1"/>
          </p:nvPr>
        </p:nvSpPr>
        <p:spPr>
          <a:xfrm>
            <a:off x="838200" y="569167"/>
            <a:ext cx="10515600" cy="5607796"/>
          </a:xfrm>
        </p:spPr>
        <p:txBody>
          <a:bodyPr>
            <a:normAutofit/>
          </a:bodyPr>
          <a:lstStyle/>
          <a:p>
            <a:r>
              <a:rPr lang="en-US" b="1" dirty="0"/>
              <a:t>Aamir </a:t>
            </a:r>
            <a:r>
              <a:rPr lang="en-US" b="1" dirty="0" err="1"/>
              <a:t>Khusro</a:t>
            </a:r>
            <a:r>
              <a:rPr lang="en-US" b="1" dirty="0"/>
              <a:t>:</a:t>
            </a:r>
          </a:p>
          <a:p>
            <a:r>
              <a:rPr lang="en-US" sz="2000" dirty="0"/>
              <a:t>A Sufi mystic and a spiritual disciple of Nizamuddin </a:t>
            </a:r>
            <a:r>
              <a:rPr lang="en-US" sz="2000" dirty="0" err="1"/>
              <a:t>Auliya</a:t>
            </a:r>
            <a:r>
              <a:rPr lang="en-US" sz="2000" dirty="0"/>
              <a:t> of Delhi, Amir </a:t>
            </a:r>
            <a:r>
              <a:rPr lang="en-US" sz="2000" dirty="0" err="1"/>
              <a:t>Khusro</a:t>
            </a:r>
            <a:r>
              <a:rPr lang="en-US" sz="2000" dirty="0"/>
              <a:t> was not only one of the India’s greatest poet , he is also credited with being the founder of both Hindustani Classical music and Qawwali (the devotional music of Sufis)</a:t>
            </a:r>
          </a:p>
          <a:p>
            <a:r>
              <a:rPr lang="en-US" sz="2000" dirty="0"/>
              <a:t>He was associated with Royal courts of more than seven rulers of Delhi  Sultanate (From </a:t>
            </a:r>
            <a:r>
              <a:rPr lang="en-US" sz="2000" dirty="0" err="1"/>
              <a:t>Balban</a:t>
            </a:r>
            <a:r>
              <a:rPr lang="en-US" sz="2000" dirty="0"/>
              <a:t> to </a:t>
            </a:r>
            <a:r>
              <a:rPr lang="en-US" sz="2000" dirty="0" err="1"/>
              <a:t>Ghiyasuddin</a:t>
            </a:r>
            <a:r>
              <a:rPr lang="en-US" sz="2000" dirty="0"/>
              <a:t> Tughlaq).</a:t>
            </a:r>
          </a:p>
          <a:p>
            <a:r>
              <a:rPr lang="en-US" sz="2000" dirty="0"/>
              <a:t>Invented </a:t>
            </a:r>
            <a:r>
              <a:rPr lang="en-US" sz="2000" dirty="0" err="1"/>
              <a:t>Tabla</a:t>
            </a:r>
            <a:r>
              <a:rPr lang="en-US" sz="2000" dirty="0"/>
              <a:t> and Sitar and modified Veena.</a:t>
            </a:r>
          </a:p>
          <a:p>
            <a:r>
              <a:rPr lang="en-US" sz="2000" dirty="0"/>
              <a:t>He was given the title ‘ </a:t>
            </a:r>
            <a:r>
              <a:rPr lang="en-US" sz="2000" dirty="0" err="1"/>
              <a:t>Tuti</a:t>
            </a:r>
            <a:r>
              <a:rPr lang="en-US" sz="2000" dirty="0"/>
              <a:t>-</a:t>
            </a:r>
            <a:r>
              <a:rPr lang="en-US" sz="2000" dirty="0" err="1"/>
              <a:t>i</a:t>
            </a:r>
            <a:r>
              <a:rPr lang="en-US" sz="2000" dirty="0"/>
              <a:t>-Hind’ (Parrot of India).</a:t>
            </a:r>
          </a:p>
        </p:txBody>
      </p:sp>
    </p:spTree>
    <p:extLst>
      <p:ext uri="{BB962C8B-B14F-4D97-AF65-F5344CB8AC3E}">
        <p14:creationId xmlns:p14="http://schemas.microsoft.com/office/powerpoint/2010/main" val="135386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DD3B-3FBE-470A-9C15-C89B2D1018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15D4DB-E3A1-43FA-B2E9-4965388D0932}"/>
              </a:ext>
            </a:extLst>
          </p:cNvPr>
          <p:cNvSpPr>
            <a:spLocks noGrp="1"/>
          </p:cNvSpPr>
          <p:nvPr>
            <p:ph idx="1"/>
          </p:nvPr>
        </p:nvSpPr>
        <p:spPr/>
        <p:txBody>
          <a:bodyPr>
            <a:normAutofit/>
          </a:bodyPr>
          <a:lstStyle/>
          <a:p>
            <a:r>
              <a:rPr lang="en-US" sz="2000" dirty="0"/>
              <a:t>After the Death of Allaudin , </a:t>
            </a:r>
            <a:r>
              <a:rPr lang="en-US" sz="2000" dirty="0" err="1"/>
              <a:t>Kafur</a:t>
            </a:r>
            <a:r>
              <a:rPr lang="en-US" sz="2000" dirty="0"/>
              <a:t> was responsible for the execution of all those princes of royal blood who had any claim to the throne. </a:t>
            </a:r>
          </a:p>
          <a:p>
            <a:r>
              <a:rPr lang="en-US" sz="2000" dirty="0"/>
              <a:t>36 after the death of his master, </a:t>
            </a:r>
            <a:r>
              <a:rPr lang="en-US" sz="2000" dirty="0" err="1"/>
              <a:t>Kafur</a:t>
            </a:r>
            <a:r>
              <a:rPr lang="en-US" sz="2000" dirty="0"/>
              <a:t> and his associates were killed.</a:t>
            </a:r>
          </a:p>
          <a:p>
            <a:endParaRPr lang="en-US" sz="2000" dirty="0"/>
          </a:p>
          <a:p>
            <a:pPr marL="0" indent="0">
              <a:buNone/>
            </a:pPr>
            <a:r>
              <a:rPr lang="en-US" sz="2000" b="1" dirty="0" err="1"/>
              <a:t>Qutubddin</a:t>
            </a:r>
            <a:r>
              <a:rPr lang="en-US" sz="2000" b="1" dirty="0"/>
              <a:t> </a:t>
            </a:r>
            <a:r>
              <a:rPr lang="en-US" sz="2000" b="1" dirty="0" err="1"/>
              <a:t>Mubark</a:t>
            </a:r>
            <a:r>
              <a:rPr lang="en-US" sz="2000" b="1" dirty="0"/>
              <a:t> Shah:</a:t>
            </a:r>
          </a:p>
          <a:p>
            <a:r>
              <a:rPr lang="en-US" sz="2000" dirty="0"/>
              <a:t>He was one the sons of </a:t>
            </a:r>
            <a:r>
              <a:rPr lang="en-US" sz="2000" dirty="0" err="1"/>
              <a:t>Alauddin</a:t>
            </a:r>
            <a:r>
              <a:rPr lang="en-US" sz="2000" dirty="0"/>
              <a:t> who somehow, escaped the preying eyes of Malik </a:t>
            </a:r>
            <a:r>
              <a:rPr lang="en-US" sz="2000" dirty="0" err="1"/>
              <a:t>Kafur</a:t>
            </a:r>
            <a:r>
              <a:rPr lang="en-US" sz="2000" dirty="0"/>
              <a:t>. After the death of </a:t>
            </a:r>
            <a:r>
              <a:rPr lang="en-US" sz="2000" dirty="0" err="1"/>
              <a:t>Kafur</a:t>
            </a:r>
            <a:r>
              <a:rPr lang="en-US" sz="2000" dirty="0"/>
              <a:t> he became the king.</a:t>
            </a:r>
          </a:p>
          <a:p>
            <a:r>
              <a:rPr lang="en-US" sz="2000" dirty="0"/>
              <a:t>After seating himself on the throne, he tried to win over goodwill of the people. He cancelled all harsh regulations started by his father.</a:t>
            </a:r>
          </a:p>
          <a:p>
            <a:r>
              <a:rPr lang="en-US" sz="2000" dirty="0"/>
              <a:t>During his reign, many revolts took place </a:t>
            </a:r>
            <a:r>
              <a:rPr lang="en-US" sz="2000" dirty="0" err="1"/>
              <a:t>accorss</a:t>
            </a:r>
            <a:r>
              <a:rPr lang="en-US" sz="2000" dirty="0"/>
              <a:t> the country. Although he was able to crush them, he wasn’t able to run the administration smoothly.</a:t>
            </a:r>
          </a:p>
        </p:txBody>
      </p:sp>
    </p:spTree>
    <p:extLst>
      <p:ext uri="{BB962C8B-B14F-4D97-AF65-F5344CB8AC3E}">
        <p14:creationId xmlns:p14="http://schemas.microsoft.com/office/powerpoint/2010/main" val="2732709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4C773-2F41-4922-BC8A-ACFB5A3C42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9382DC-AC09-4EAB-B443-DA7E94665593}"/>
              </a:ext>
            </a:extLst>
          </p:cNvPr>
          <p:cNvSpPr>
            <a:spLocks noGrp="1"/>
          </p:cNvSpPr>
          <p:nvPr>
            <p:ph idx="1"/>
          </p:nvPr>
        </p:nvSpPr>
        <p:spPr/>
        <p:txBody>
          <a:bodyPr>
            <a:normAutofit/>
          </a:bodyPr>
          <a:lstStyle/>
          <a:p>
            <a:pPr marL="0" indent="0">
              <a:buNone/>
            </a:pPr>
            <a:r>
              <a:rPr lang="en-US" sz="2000" b="1" dirty="0"/>
              <a:t>Nasiruddin </a:t>
            </a:r>
            <a:r>
              <a:rPr lang="en-US" sz="2000" b="1" dirty="0" err="1"/>
              <a:t>Khusro</a:t>
            </a:r>
            <a:r>
              <a:rPr lang="en-US" sz="2000" b="1" dirty="0"/>
              <a:t> Shah:</a:t>
            </a:r>
          </a:p>
          <a:p>
            <a:r>
              <a:rPr lang="en-US" sz="2000" dirty="0"/>
              <a:t>He killed his mentor Mubarak Shah and became king. But like his mentor, he too was an incapable ruler.</a:t>
            </a:r>
          </a:p>
          <a:p>
            <a:r>
              <a:rPr lang="en-US" sz="2000" dirty="0"/>
              <a:t>He was the first Delhi Sultanate king from a Hindu mother. </a:t>
            </a:r>
          </a:p>
          <a:p>
            <a:r>
              <a:rPr lang="en-US" sz="2000" dirty="0"/>
              <a:t>He was defeated and killed by Ghazi Malik. With him thirty year rule of </a:t>
            </a:r>
            <a:r>
              <a:rPr lang="en-US" sz="2000" dirty="0" err="1"/>
              <a:t>Khalji</a:t>
            </a:r>
            <a:r>
              <a:rPr lang="en-US" sz="2000" dirty="0"/>
              <a:t> dynasty also came to an end.</a:t>
            </a:r>
          </a:p>
        </p:txBody>
      </p:sp>
    </p:spTree>
    <p:extLst>
      <p:ext uri="{BB962C8B-B14F-4D97-AF65-F5344CB8AC3E}">
        <p14:creationId xmlns:p14="http://schemas.microsoft.com/office/powerpoint/2010/main" val="2352853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D5E7-3E3C-4F7A-9002-A96A4BA1A3E3}"/>
              </a:ext>
            </a:extLst>
          </p:cNvPr>
          <p:cNvSpPr>
            <a:spLocks noGrp="1"/>
          </p:cNvSpPr>
          <p:nvPr>
            <p:ph type="title"/>
          </p:nvPr>
        </p:nvSpPr>
        <p:spPr/>
        <p:txBody>
          <a:bodyPr>
            <a:normAutofit/>
          </a:bodyPr>
          <a:lstStyle/>
          <a:p>
            <a:r>
              <a:rPr lang="en-US" sz="3600" b="1" dirty="0"/>
              <a:t>THE TUGHLAQ DYNASTY</a:t>
            </a:r>
            <a:br>
              <a:rPr lang="en-US" sz="3600" b="1" dirty="0"/>
            </a:br>
            <a:r>
              <a:rPr lang="en-US" sz="3600" b="1" dirty="0"/>
              <a:t>(AD 1320-1414)</a:t>
            </a:r>
          </a:p>
        </p:txBody>
      </p:sp>
      <p:sp>
        <p:nvSpPr>
          <p:cNvPr id="3" name="Content Placeholder 2">
            <a:extLst>
              <a:ext uri="{FF2B5EF4-FFF2-40B4-BE49-F238E27FC236}">
                <a16:creationId xmlns:a16="http://schemas.microsoft.com/office/drawing/2014/main" id="{449225EF-8B0D-45DD-944B-291852AC5C63}"/>
              </a:ext>
            </a:extLst>
          </p:cNvPr>
          <p:cNvSpPr>
            <a:spLocks noGrp="1"/>
          </p:cNvSpPr>
          <p:nvPr>
            <p:ph idx="1"/>
          </p:nvPr>
        </p:nvSpPr>
        <p:spPr/>
        <p:txBody>
          <a:bodyPr/>
          <a:lstStyle/>
          <a:p>
            <a:pPr marL="0" indent="0">
              <a:buNone/>
            </a:pPr>
            <a:r>
              <a:rPr lang="en-US" sz="2000" b="1" dirty="0" err="1"/>
              <a:t>Ghiyasuddin</a:t>
            </a:r>
            <a:r>
              <a:rPr lang="en-US" sz="2000" b="1" dirty="0"/>
              <a:t> Tughlaq–(AD 1320-1325)</a:t>
            </a:r>
          </a:p>
          <a:p>
            <a:pPr marL="0" indent="0">
              <a:buNone/>
            </a:pPr>
            <a:endParaRPr lang="en-US" sz="2000" b="1" dirty="0"/>
          </a:p>
          <a:p>
            <a:r>
              <a:rPr lang="en-US" sz="2000" dirty="0"/>
              <a:t>Ghazi Malik or </a:t>
            </a:r>
            <a:r>
              <a:rPr lang="en-US" sz="2000" dirty="0" err="1"/>
              <a:t>Ghiyasuddin</a:t>
            </a:r>
            <a:r>
              <a:rPr lang="en-US" sz="2000" dirty="0"/>
              <a:t> Tughlaq was the founder of Tughlaq dynasty or the dynasty of the </a:t>
            </a:r>
            <a:r>
              <a:rPr lang="en-US" sz="2000" dirty="0" err="1"/>
              <a:t>Qaraunah</a:t>
            </a:r>
            <a:r>
              <a:rPr lang="en-US" sz="2000" dirty="0"/>
              <a:t> Turks (Mix of Turks and Mongols).</a:t>
            </a:r>
          </a:p>
          <a:p>
            <a:r>
              <a:rPr lang="en-US" sz="2000" dirty="0"/>
              <a:t>He </a:t>
            </a:r>
            <a:r>
              <a:rPr lang="en-US" sz="2000" dirty="0" err="1"/>
              <a:t>liberalised</a:t>
            </a:r>
            <a:r>
              <a:rPr lang="en-US" sz="2000" dirty="0"/>
              <a:t> </a:t>
            </a:r>
            <a:r>
              <a:rPr lang="en-US" sz="2000" dirty="0" err="1"/>
              <a:t>Alauddin’s</a:t>
            </a:r>
            <a:r>
              <a:rPr lang="en-US" sz="2000" dirty="0"/>
              <a:t> administrative policies and took a keen interest in construction of canals and formulated the famine policy. The judicial and police arrangements were made efficient.</a:t>
            </a:r>
          </a:p>
          <a:p>
            <a:r>
              <a:rPr lang="en-US" sz="2000" dirty="0"/>
              <a:t>He changed the name of land measurement system and adopted the </a:t>
            </a:r>
            <a:r>
              <a:rPr lang="en-US" sz="2000" dirty="0" err="1"/>
              <a:t>Galla</a:t>
            </a:r>
            <a:r>
              <a:rPr lang="en-US" sz="2000" dirty="0"/>
              <a:t> </a:t>
            </a:r>
            <a:r>
              <a:rPr lang="en-US" sz="2000" dirty="0" err="1"/>
              <a:t>Batai</a:t>
            </a:r>
            <a:r>
              <a:rPr lang="en-US" sz="2000" dirty="0"/>
              <a:t> system.</a:t>
            </a:r>
          </a:p>
          <a:p>
            <a:r>
              <a:rPr lang="en-US" sz="2000" dirty="0"/>
              <a:t>Efficient postal service was restored.</a:t>
            </a:r>
          </a:p>
          <a:p>
            <a:r>
              <a:rPr lang="en-US" sz="2000" dirty="0"/>
              <a:t>He sent his son, </a:t>
            </a:r>
            <a:r>
              <a:rPr lang="en-US" sz="2000" dirty="0" err="1"/>
              <a:t>Jauna</a:t>
            </a:r>
            <a:r>
              <a:rPr lang="en-US" sz="2000" dirty="0"/>
              <a:t> Khan to reestablish the authority in Warangal (Kakatiya) and Madurai (</a:t>
            </a:r>
            <a:r>
              <a:rPr lang="en-US" sz="2000" dirty="0" err="1"/>
              <a:t>Pandyas</a:t>
            </a:r>
            <a:r>
              <a:rPr lang="en-US" sz="2000" dirty="0"/>
              <a:t>).</a:t>
            </a:r>
          </a:p>
          <a:p>
            <a:endParaRPr lang="en-US" sz="2000" dirty="0"/>
          </a:p>
          <a:p>
            <a:pPr marL="0" indent="0">
              <a:buNone/>
            </a:pPr>
            <a:endParaRPr lang="en-US" dirty="0"/>
          </a:p>
        </p:txBody>
      </p:sp>
    </p:spTree>
    <p:extLst>
      <p:ext uri="{BB962C8B-B14F-4D97-AF65-F5344CB8AC3E}">
        <p14:creationId xmlns:p14="http://schemas.microsoft.com/office/powerpoint/2010/main" val="3604164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46C4-3E34-41BB-97C2-4EB3767D4D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A8C4C8-BE57-4D1A-92D6-6B72742E7254}"/>
              </a:ext>
            </a:extLst>
          </p:cNvPr>
          <p:cNvSpPr>
            <a:spLocks noGrp="1"/>
          </p:cNvSpPr>
          <p:nvPr>
            <p:ph idx="1"/>
          </p:nvPr>
        </p:nvSpPr>
        <p:spPr/>
        <p:txBody>
          <a:bodyPr>
            <a:normAutofit/>
          </a:bodyPr>
          <a:lstStyle/>
          <a:p>
            <a:r>
              <a:rPr lang="en-US" sz="2000" dirty="0"/>
              <a:t>He built the city of </a:t>
            </a:r>
            <a:r>
              <a:rPr lang="en-US" sz="2000" dirty="0" err="1"/>
              <a:t>Tughlagabad</a:t>
            </a:r>
            <a:r>
              <a:rPr lang="en-US" sz="2000" dirty="0"/>
              <a:t> near Delhi and made it his capital.</a:t>
            </a:r>
          </a:p>
          <a:p>
            <a:r>
              <a:rPr lang="en-US" sz="2000" dirty="0"/>
              <a:t>He died in 1325, after a fall from a high raised pavilion.</a:t>
            </a:r>
          </a:p>
          <a:p>
            <a:r>
              <a:rPr lang="en-US" sz="2000" dirty="0"/>
              <a:t>Ibn Battuta, the </a:t>
            </a:r>
            <a:r>
              <a:rPr lang="en-US" sz="2000" dirty="0" err="1"/>
              <a:t>moroccan</a:t>
            </a:r>
            <a:r>
              <a:rPr lang="en-US" sz="2000" dirty="0"/>
              <a:t> </a:t>
            </a:r>
            <a:r>
              <a:rPr lang="en-US" sz="2000" dirty="0" err="1"/>
              <a:t>traveller</a:t>
            </a:r>
            <a:r>
              <a:rPr lang="en-US" sz="2000" dirty="0"/>
              <a:t>, who was in Delhi at that time, opined that his death was due to sabotage arranged by his son, </a:t>
            </a:r>
            <a:r>
              <a:rPr lang="en-US" sz="2000" dirty="0" err="1"/>
              <a:t>Jauna</a:t>
            </a:r>
            <a:r>
              <a:rPr lang="en-US" sz="2000" dirty="0"/>
              <a:t> Khan (Muhammad-bin- Tughlaq).</a:t>
            </a:r>
          </a:p>
        </p:txBody>
      </p:sp>
    </p:spTree>
    <p:extLst>
      <p:ext uri="{BB962C8B-B14F-4D97-AF65-F5344CB8AC3E}">
        <p14:creationId xmlns:p14="http://schemas.microsoft.com/office/powerpoint/2010/main" val="3817090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72BFF-3981-47A2-9497-95F542CC5BF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DC98068-36F8-4DEF-B663-29E33BBFD6B4}"/>
              </a:ext>
            </a:extLst>
          </p:cNvPr>
          <p:cNvSpPr>
            <a:spLocks noGrp="1"/>
          </p:cNvSpPr>
          <p:nvPr>
            <p:ph idx="1"/>
          </p:nvPr>
        </p:nvSpPr>
        <p:spPr/>
        <p:txBody>
          <a:bodyPr>
            <a:normAutofit/>
          </a:bodyPr>
          <a:lstStyle/>
          <a:p>
            <a:pPr marL="0" indent="0">
              <a:buNone/>
            </a:pPr>
            <a:r>
              <a:rPr lang="en-US" sz="2400" b="1" dirty="0"/>
              <a:t>Muhammad Bin Tughlaq</a:t>
            </a:r>
          </a:p>
          <a:p>
            <a:pPr marL="0" indent="0">
              <a:buNone/>
            </a:pPr>
            <a:endParaRPr lang="en-US" sz="2400" b="1" dirty="0"/>
          </a:p>
          <a:p>
            <a:r>
              <a:rPr lang="en-US" sz="2000" dirty="0"/>
              <a:t>Real name was </a:t>
            </a:r>
            <a:r>
              <a:rPr lang="en-US" sz="2000" dirty="0" err="1"/>
              <a:t>Jauna</a:t>
            </a:r>
            <a:r>
              <a:rPr lang="en-US" sz="2000" dirty="0"/>
              <a:t> Khan( was given the title of Ulugh Khan).</a:t>
            </a:r>
          </a:p>
          <a:p>
            <a:r>
              <a:rPr lang="en-US" sz="2000" dirty="0"/>
              <a:t>He was the only Delhi Sultan who had received a comprehensive literacy, religious and philosophical education, as well as military training.</a:t>
            </a:r>
          </a:p>
          <a:p>
            <a:r>
              <a:rPr lang="en-US" sz="2000" dirty="0"/>
              <a:t>Regarded as the most controversial figure(Called wisest fool) in Indian History, because of his  five ambitious projects.</a:t>
            </a:r>
          </a:p>
          <a:p>
            <a:endParaRPr lang="en-US" sz="2400" dirty="0"/>
          </a:p>
          <a:p>
            <a:endParaRPr lang="en-US" sz="2400" b="1" dirty="0"/>
          </a:p>
        </p:txBody>
      </p:sp>
    </p:spTree>
    <p:extLst>
      <p:ext uri="{BB962C8B-B14F-4D97-AF65-F5344CB8AC3E}">
        <p14:creationId xmlns:p14="http://schemas.microsoft.com/office/powerpoint/2010/main" val="3849613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9FB1-0A9B-4638-9DF7-FC123EF2ED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2917EC-2E7A-4C71-BB51-A3735BC7B224}"/>
              </a:ext>
            </a:extLst>
          </p:cNvPr>
          <p:cNvSpPr>
            <a:spLocks noGrp="1"/>
          </p:cNvSpPr>
          <p:nvPr>
            <p:ph idx="1"/>
          </p:nvPr>
        </p:nvSpPr>
        <p:spPr>
          <a:xfrm>
            <a:off x="838200" y="886408"/>
            <a:ext cx="10515600" cy="5290555"/>
          </a:xfrm>
        </p:spPr>
        <p:txBody>
          <a:bodyPr>
            <a:normAutofit/>
          </a:bodyPr>
          <a:lstStyle/>
          <a:p>
            <a:pPr marL="0" indent="0">
              <a:buNone/>
            </a:pPr>
            <a:r>
              <a:rPr lang="en-US" sz="2000" dirty="0"/>
              <a:t>Greatest ruler – </a:t>
            </a:r>
            <a:r>
              <a:rPr lang="en-US" sz="2000" dirty="0" err="1"/>
              <a:t>Alauddin</a:t>
            </a:r>
            <a:r>
              <a:rPr lang="en-US" sz="2000" dirty="0"/>
              <a:t> Khilji</a:t>
            </a:r>
          </a:p>
          <a:p>
            <a:pPr marL="0" indent="0">
              <a:buNone/>
            </a:pPr>
            <a:r>
              <a:rPr lang="en-US" sz="2000" dirty="0"/>
              <a:t>Last ruler – Ibrahim Lodi</a:t>
            </a:r>
          </a:p>
          <a:p>
            <a:pPr marL="0" indent="0">
              <a:buNone/>
            </a:pPr>
            <a:r>
              <a:rPr lang="en-US" sz="2000" dirty="0"/>
              <a:t>First Capital – Lahore</a:t>
            </a:r>
          </a:p>
          <a:p>
            <a:pPr marL="0" indent="0">
              <a:buNone/>
            </a:pPr>
            <a:r>
              <a:rPr lang="en-US" sz="2000" dirty="0"/>
              <a:t>New capital – Delhi</a:t>
            </a:r>
          </a:p>
          <a:p>
            <a:pPr marL="0" indent="0">
              <a:buNone/>
            </a:pPr>
            <a:r>
              <a:rPr lang="en-US" sz="2000" dirty="0"/>
              <a:t>Religion – Islam</a:t>
            </a:r>
          </a:p>
          <a:p>
            <a:pPr marL="0" indent="0">
              <a:buNone/>
            </a:pPr>
            <a:r>
              <a:rPr lang="en-US" sz="2000" dirty="0"/>
              <a:t>Language – Arabic, Turkey, Persian, Urdu</a:t>
            </a:r>
          </a:p>
          <a:p>
            <a:pPr marL="0" indent="0">
              <a:buNone/>
            </a:pPr>
            <a:r>
              <a:rPr lang="en-US" sz="2000" dirty="0"/>
              <a:t>Greatest ruler – </a:t>
            </a:r>
            <a:r>
              <a:rPr lang="en-US" sz="2000" dirty="0" err="1"/>
              <a:t>Alauddin</a:t>
            </a:r>
            <a:r>
              <a:rPr lang="en-US" sz="2000" dirty="0"/>
              <a:t> Khilji</a:t>
            </a:r>
          </a:p>
          <a:p>
            <a:pPr marL="0" indent="0">
              <a:buNone/>
            </a:pPr>
            <a:r>
              <a:rPr lang="en-US" sz="2000" dirty="0"/>
              <a:t>Last ruler – Ibrahim Lodi</a:t>
            </a:r>
          </a:p>
          <a:p>
            <a:pPr marL="0" indent="0">
              <a:buNone/>
            </a:pPr>
            <a:r>
              <a:rPr lang="en-US" sz="2000" dirty="0"/>
              <a:t>First Capital – Lahore</a:t>
            </a:r>
          </a:p>
          <a:p>
            <a:pPr marL="0" indent="0">
              <a:buNone/>
            </a:pPr>
            <a:r>
              <a:rPr lang="en-US" sz="2000" dirty="0"/>
              <a:t>New capital – Delhi</a:t>
            </a:r>
          </a:p>
          <a:p>
            <a:pPr marL="0" indent="0">
              <a:buNone/>
            </a:pPr>
            <a:r>
              <a:rPr lang="en-US" sz="2000" dirty="0"/>
              <a:t>Religion – Islam</a:t>
            </a:r>
          </a:p>
          <a:p>
            <a:pPr marL="0" indent="0">
              <a:buNone/>
            </a:pPr>
            <a:r>
              <a:rPr lang="en-US" sz="2000" dirty="0"/>
              <a:t>Language – Arabic, Turkey, Persian, Urdu</a:t>
            </a:r>
          </a:p>
          <a:p>
            <a:pPr marL="0" indent="0">
              <a:buNone/>
            </a:pPr>
            <a:endParaRPr lang="en-US" sz="20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DEDC97D-3A21-4DCA-A747-32B59B979367}"/>
              </a:ext>
            </a:extLst>
          </p:cNvPr>
          <p:cNvPicPr>
            <a:picLocks noChangeAspect="1"/>
          </p:cNvPicPr>
          <p:nvPr/>
        </p:nvPicPr>
        <p:blipFill>
          <a:blip r:embed="rId2"/>
          <a:stretch>
            <a:fillRect/>
          </a:stretch>
        </p:blipFill>
        <p:spPr>
          <a:xfrm>
            <a:off x="6200775" y="256592"/>
            <a:ext cx="5153025" cy="5715000"/>
          </a:xfrm>
          <a:prstGeom prst="rect">
            <a:avLst/>
          </a:prstGeom>
        </p:spPr>
      </p:pic>
    </p:spTree>
    <p:extLst>
      <p:ext uri="{BB962C8B-B14F-4D97-AF65-F5344CB8AC3E}">
        <p14:creationId xmlns:p14="http://schemas.microsoft.com/office/powerpoint/2010/main" val="940046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0088-B99F-4683-B554-93A0F951675B}"/>
              </a:ext>
            </a:extLst>
          </p:cNvPr>
          <p:cNvSpPr>
            <a:spLocks noGrp="1"/>
          </p:cNvSpPr>
          <p:nvPr>
            <p:ph type="title"/>
          </p:nvPr>
        </p:nvSpPr>
        <p:spPr/>
        <p:txBody>
          <a:bodyPr>
            <a:normAutofit/>
          </a:bodyPr>
          <a:lstStyle/>
          <a:p>
            <a:r>
              <a:rPr lang="en-US" sz="2800" b="1" dirty="0"/>
              <a:t>Five Ambitious Projects of Muhammad-</a:t>
            </a:r>
            <a:br>
              <a:rPr lang="en-US" sz="2800" b="1" dirty="0"/>
            </a:br>
            <a:r>
              <a:rPr lang="en-US" sz="2800" b="1" dirty="0"/>
              <a:t>Bin-Tughlaq</a:t>
            </a:r>
          </a:p>
        </p:txBody>
      </p:sp>
      <p:sp>
        <p:nvSpPr>
          <p:cNvPr id="3" name="Content Placeholder 2">
            <a:extLst>
              <a:ext uri="{FF2B5EF4-FFF2-40B4-BE49-F238E27FC236}">
                <a16:creationId xmlns:a16="http://schemas.microsoft.com/office/drawing/2014/main" id="{7895F88B-C25A-4183-AEE9-97982FB4DD0C}"/>
              </a:ext>
            </a:extLst>
          </p:cNvPr>
          <p:cNvSpPr>
            <a:spLocks noGrp="1"/>
          </p:cNvSpPr>
          <p:nvPr>
            <p:ph idx="1"/>
          </p:nvPr>
        </p:nvSpPr>
        <p:spPr/>
        <p:txBody>
          <a:bodyPr>
            <a:normAutofit fontScale="92500" lnSpcReduction="10000"/>
          </a:bodyPr>
          <a:lstStyle/>
          <a:p>
            <a:r>
              <a:rPr lang="en-US" sz="2400" b="1" dirty="0"/>
              <a:t>Taxation in the Doab (1326):</a:t>
            </a:r>
          </a:p>
          <a:p>
            <a:pPr marL="0" indent="0">
              <a:buNone/>
            </a:pPr>
            <a:r>
              <a:rPr lang="en-US" sz="2000" dirty="0"/>
              <a:t>The Sultan made an ill-advised financial experiment in the Doab between the </a:t>
            </a:r>
            <a:r>
              <a:rPr lang="en-US" sz="2000" dirty="0" err="1"/>
              <a:t>Gangas</a:t>
            </a:r>
            <a:r>
              <a:rPr lang="en-US" sz="2000" dirty="0"/>
              <a:t> and the Yamuna. He not only increased the rate of taxation, but also revived and created, some additional Abwabs or </a:t>
            </a:r>
            <a:r>
              <a:rPr lang="en-US" sz="2000" dirty="0" err="1"/>
              <a:t>Cessess</a:t>
            </a:r>
            <a:r>
              <a:rPr lang="en-US" sz="2000" dirty="0"/>
              <a:t>.</a:t>
            </a:r>
          </a:p>
          <a:p>
            <a:pPr marL="0" indent="0">
              <a:buNone/>
            </a:pPr>
            <a:r>
              <a:rPr lang="en-US" sz="2000" dirty="0"/>
              <a:t>The measures proved to be ill-timed, as Doab was passing though feminine which was followed by Plague.</a:t>
            </a:r>
          </a:p>
          <a:p>
            <a:r>
              <a:rPr lang="en-US" sz="2400" b="1" dirty="0"/>
              <a:t>Transfer of the Capital (1327):</a:t>
            </a:r>
          </a:p>
          <a:p>
            <a:pPr marL="0" indent="0">
              <a:buNone/>
            </a:pPr>
            <a:r>
              <a:rPr lang="en-US" sz="2000" dirty="0"/>
              <a:t>He was committed to maintain the Sultanate’s expansion into the newly conquered provinces of Peninsular India. To have better administration of these southern part of the empire, he moved the capital from Delhi to </a:t>
            </a:r>
            <a:r>
              <a:rPr lang="en-US" sz="2000" dirty="0" err="1"/>
              <a:t>Devgiri</a:t>
            </a:r>
            <a:r>
              <a:rPr lang="en-US" sz="2000" dirty="0"/>
              <a:t> in Decan, renaming the city of  </a:t>
            </a:r>
            <a:r>
              <a:rPr lang="en-US" sz="2000" dirty="0" err="1"/>
              <a:t>Devgiri</a:t>
            </a:r>
            <a:r>
              <a:rPr lang="en-US" sz="2000" dirty="0"/>
              <a:t> as </a:t>
            </a:r>
            <a:r>
              <a:rPr lang="en-US" sz="2000" dirty="0" err="1"/>
              <a:t>Daulatabad</a:t>
            </a:r>
            <a:r>
              <a:rPr lang="en-US" sz="2000" dirty="0"/>
              <a:t>. Instead of moving just his Government offices there, he forcibly moved the entire population of Delhi to the new capital. </a:t>
            </a:r>
          </a:p>
          <a:p>
            <a:pPr marL="0" indent="0">
              <a:buNone/>
            </a:pPr>
            <a:r>
              <a:rPr lang="en-US" sz="2000" dirty="0"/>
              <a:t>The plan failed due to the inadequate water supply arrangement in </a:t>
            </a:r>
            <a:r>
              <a:rPr lang="en-US" sz="2000" dirty="0" err="1"/>
              <a:t>Devagiri</a:t>
            </a:r>
            <a:r>
              <a:rPr lang="en-US" sz="2000" dirty="0"/>
              <a:t>. The Capital had to be shifted back again to Delhi. From 1327 to 1334, </a:t>
            </a:r>
            <a:r>
              <a:rPr lang="en-US" sz="2000" dirty="0" err="1"/>
              <a:t>Daulatabad</a:t>
            </a:r>
            <a:r>
              <a:rPr lang="en-US" sz="2000" dirty="0"/>
              <a:t> was the capital. A vast amount of the population died during the moves due to the inadequate travel arrangements. It was said that Delhi was a ghost town for years after the move back.</a:t>
            </a:r>
          </a:p>
        </p:txBody>
      </p:sp>
    </p:spTree>
    <p:extLst>
      <p:ext uri="{BB962C8B-B14F-4D97-AF65-F5344CB8AC3E}">
        <p14:creationId xmlns:p14="http://schemas.microsoft.com/office/powerpoint/2010/main" val="317385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CC8E-D66D-49FE-A4CF-8723ECAA35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88ADFF-A515-4DA7-8C4B-BBD8C560F7E6}"/>
              </a:ext>
            </a:extLst>
          </p:cNvPr>
          <p:cNvSpPr>
            <a:spLocks noGrp="1"/>
          </p:cNvSpPr>
          <p:nvPr>
            <p:ph idx="1"/>
          </p:nvPr>
        </p:nvSpPr>
        <p:spPr/>
        <p:txBody>
          <a:bodyPr>
            <a:normAutofit/>
          </a:bodyPr>
          <a:lstStyle/>
          <a:p>
            <a:r>
              <a:rPr lang="en-US" sz="2400" b="1" dirty="0"/>
              <a:t>Introduction of Token Currency (1329):</a:t>
            </a:r>
          </a:p>
          <a:p>
            <a:pPr marL="0" indent="0">
              <a:buNone/>
            </a:pPr>
            <a:r>
              <a:rPr lang="en-US" sz="2000" dirty="0"/>
              <a:t>He also had the idea of introducing token currency for the first time in India, modelled after the Chinese example, using copper coins, backed by silver ang gold kept in the treasury. (Adli system).</a:t>
            </a:r>
          </a:p>
          <a:p>
            <a:pPr marL="0" indent="0">
              <a:buNone/>
            </a:pPr>
            <a:r>
              <a:rPr lang="en-US" sz="2000" dirty="0"/>
              <a:t>However very few people exchanged their Gold/Silver coins for the new copper ones and the tokens were easy to forge, which led to heavy losses. Later the Sultan repealed his verdict and all the other copper coins were redeemed in Silver or  Gold from the treasury, making it empty.</a:t>
            </a:r>
          </a:p>
          <a:p>
            <a:r>
              <a:rPr lang="en-US" sz="2400" b="1" dirty="0"/>
              <a:t>The Khurasan Expedition (1329):</a:t>
            </a:r>
          </a:p>
          <a:p>
            <a:pPr marL="0" indent="0">
              <a:buNone/>
            </a:pPr>
            <a:r>
              <a:rPr lang="en-US" sz="2000" dirty="0"/>
              <a:t>Under the vision of Universal Conquest, he decided to conquest Khurasan and Iraq and mobilized a huge army for this purpose. But the scheme was abandoned as conditions in Iraq improved (paid the extra army for one full year)</a:t>
            </a:r>
          </a:p>
          <a:p>
            <a:pPr marL="0" indent="0">
              <a:buNone/>
            </a:pPr>
            <a:endParaRPr lang="en-US" sz="2000" dirty="0"/>
          </a:p>
        </p:txBody>
      </p:sp>
    </p:spTree>
    <p:extLst>
      <p:ext uri="{BB962C8B-B14F-4D97-AF65-F5344CB8AC3E}">
        <p14:creationId xmlns:p14="http://schemas.microsoft.com/office/powerpoint/2010/main" val="2129459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99D6-1E2A-4EF3-B9CF-7FD565B7F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096A46-2C05-42FE-827D-0825990E62CC}"/>
              </a:ext>
            </a:extLst>
          </p:cNvPr>
          <p:cNvSpPr>
            <a:spLocks noGrp="1"/>
          </p:cNvSpPr>
          <p:nvPr>
            <p:ph idx="1"/>
          </p:nvPr>
        </p:nvSpPr>
        <p:spPr/>
        <p:txBody>
          <a:bodyPr>
            <a:normAutofit/>
          </a:bodyPr>
          <a:lstStyle/>
          <a:p>
            <a:r>
              <a:rPr lang="en-US" sz="2400" b="1" dirty="0" err="1"/>
              <a:t>Qarachil</a:t>
            </a:r>
            <a:r>
              <a:rPr lang="en-US" sz="2400" b="1" dirty="0"/>
              <a:t> Expedition (1330):</a:t>
            </a:r>
          </a:p>
          <a:p>
            <a:pPr marL="0" indent="0">
              <a:buNone/>
            </a:pPr>
            <a:r>
              <a:rPr lang="en-US" sz="2000" dirty="0"/>
              <a:t>This expedition was launched, in </a:t>
            </a:r>
            <a:r>
              <a:rPr lang="en-US" sz="2000" dirty="0" err="1"/>
              <a:t>Kumaon</a:t>
            </a:r>
            <a:r>
              <a:rPr lang="en-US" sz="2000" dirty="0"/>
              <a:t> hills in the Himalayas, allegedly to counter Chinese incursions. The attack was successful, but when the rainy season set in, the invaders suffered terribly.</a:t>
            </a:r>
          </a:p>
          <a:p>
            <a:pPr marL="0" indent="0">
              <a:buNone/>
            </a:pPr>
            <a:endParaRPr lang="en-US" sz="2000" dirty="0"/>
          </a:p>
          <a:p>
            <a:pPr marL="0" indent="0">
              <a:buNone/>
            </a:pPr>
            <a:r>
              <a:rPr lang="en-US" sz="2000" dirty="0"/>
              <a:t>* Maximum revolts took place during his reign (22). During his last days, the whole of South India became independent and there major independent states- The Empire of Vijayanagar, The </a:t>
            </a:r>
            <a:r>
              <a:rPr lang="en-US" sz="2000" dirty="0" err="1"/>
              <a:t>Bahamoni</a:t>
            </a:r>
            <a:r>
              <a:rPr lang="en-US" sz="2000" dirty="0"/>
              <a:t> Kingdom and The Sultanate of Madurai was founded.</a:t>
            </a:r>
          </a:p>
        </p:txBody>
      </p:sp>
    </p:spTree>
    <p:extLst>
      <p:ext uri="{BB962C8B-B14F-4D97-AF65-F5344CB8AC3E}">
        <p14:creationId xmlns:p14="http://schemas.microsoft.com/office/powerpoint/2010/main" val="733533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2605B-01E0-45DF-BB83-CFBC026F69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CC333E-66BA-4081-AA43-81EC2CCDC2BD}"/>
              </a:ext>
            </a:extLst>
          </p:cNvPr>
          <p:cNvSpPr>
            <a:spLocks noGrp="1"/>
          </p:cNvSpPr>
          <p:nvPr>
            <p:ph idx="1"/>
          </p:nvPr>
        </p:nvSpPr>
        <p:spPr/>
        <p:txBody>
          <a:bodyPr>
            <a:normAutofit/>
          </a:bodyPr>
          <a:lstStyle/>
          <a:p>
            <a:r>
              <a:rPr lang="en-US" sz="2000" dirty="0"/>
              <a:t>A new department of agriculture </a:t>
            </a:r>
            <a:r>
              <a:rPr lang="en-US" sz="2000" b="1" dirty="0"/>
              <a:t>Diwan-</a:t>
            </a:r>
            <a:r>
              <a:rPr lang="en-US" sz="2000" b="1" dirty="0" err="1"/>
              <a:t>i</a:t>
            </a:r>
            <a:r>
              <a:rPr lang="en-US" sz="2000" b="1" dirty="0"/>
              <a:t>-</a:t>
            </a:r>
            <a:r>
              <a:rPr lang="en-US" sz="2000" b="1" dirty="0" err="1"/>
              <a:t>Kohi</a:t>
            </a:r>
            <a:r>
              <a:rPr lang="en-US" sz="2000" dirty="0"/>
              <a:t> was set-up to bring barren land under Cultivation.</a:t>
            </a:r>
          </a:p>
          <a:p>
            <a:r>
              <a:rPr lang="en-US" sz="2000" dirty="0"/>
              <a:t>Agricultural loan (</a:t>
            </a:r>
            <a:r>
              <a:rPr lang="en-US" sz="2000" dirty="0" err="1"/>
              <a:t>Taqabi</a:t>
            </a:r>
            <a:r>
              <a:rPr lang="en-US" sz="2000" dirty="0"/>
              <a:t>) were granted, Famine code was implemented and hundred of wells were dug. First Sultan to participate in Hindu Festival like Holi.</a:t>
            </a:r>
          </a:p>
          <a:p>
            <a:r>
              <a:rPr lang="en-US" sz="2000" dirty="0"/>
              <a:t>He knew Arabic and Persian languages. He was also an expert in Philosophy, Astronomy and Mathematics. He was also a good calligrapher.</a:t>
            </a:r>
          </a:p>
          <a:p>
            <a:r>
              <a:rPr lang="en-US" sz="2000" dirty="0"/>
              <a:t>He built the fortress of Adilabad and the city of </a:t>
            </a:r>
            <a:r>
              <a:rPr lang="en-US" sz="2000" dirty="0" err="1"/>
              <a:t>Jahanpanah</a:t>
            </a:r>
            <a:r>
              <a:rPr lang="en-US" sz="2000" dirty="0"/>
              <a:t> (Built </a:t>
            </a:r>
            <a:r>
              <a:rPr lang="en-US" sz="2000" dirty="0" err="1"/>
              <a:t>Begumpuri</a:t>
            </a:r>
            <a:r>
              <a:rPr lang="en-US" sz="2000" dirty="0"/>
              <a:t> Mosque here).</a:t>
            </a:r>
          </a:p>
          <a:p>
            <a:r>
              <a:rPr lang="en-US" sz="2000" dirty="0"/>
              <a:t>The Famous </a:t>
            </a:r>
            <a:r>
              <a:rPr lang="en-US" sz="2000" dirty="0" err="1"/>
              <a:t>Moroccon</a:t>
            </a:r>
            <a:r>
              <a:rPr lang="en-US" sz="2000" dirty="0"/>
              <a:t> </a:t>
            </a:r>
            <a:r>
              <a:rPr lang="en-US" sz="2000" dirty="0" err="1"/>
              <a:t>traveller</a:t>
            </a:r>
            <a:r>
              <a:rPr lang="en-US" sz="2000" dirty="0"/>
              <a:t>, </a:t>
            </a:r>
            <a:r>
              <a:rPr lang="en-US" sz="2000" dirty="0" err="1"/>
              <a:t>Iba</a:t>
            </a:r>
            <a:r>
              <a:rPr lang="en-US" sz="2000" dirty="0"/>
              <a:t> </a:t>
            </a:r>
            <a:r>
              <a:rPr lang="en-US" sz="2000" dirty="0" err="1"/>
              <a:t>Batuta</a:t>
            </a:r>
            <a:r>
              <a:rPr lang="en-US" sz="2000" dirty="0"/>
              <a:t> came to Delhi during 1334. His famous book was “ </a:t>
            </a:r>
            <a:r>
              <a:rPr lang="en-US" sz="2000" dirty="0" err="1"/>
              <a:t>Safarnamah</a:t>
            </a:r>
            <a:r>
              <a:rPr lang="en-US" sz="2000" dirty="0"/>
              <a:t>” (Called </a:t>
            </a:r>
            <a:r>
              <a:rPr lang="en-US" sz="2000" dirty="0" err="1"/>
              <a:t>Rihila</a:t>
            </a:r>
            <a:r>
              <a:rPr lang="en-US" sz="2000" dirty="0"/>
              <a:t>) in Arabic language. </a:t>
            </a:r>
          </a:p>
          <a:p>
            <a:endParaRPr lang="en-US" sz="2000" dirty="0"/>
          </a:p>
          <a:p>
            <a:endParaRPr lang="en-US" sz="2000" dirty="0"/>
          </a:p>
        </p:txBody>
      </p:sp>
    </p:spTree>
    <p:extLst>
      <p:ext uri="{BB962C8B-B14F-4D97-AF65-F5344CB8AC3E}">
        <p14:creationId xmlns:p14="http://schemas.microsoft.com/office/powerpoint/2010/main" val="3703583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54E7-6A09-4378-9189-CB01B0F9E9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9BB30D-E188-4DD2-9F6D-2945EAF486E3}"/>
              </a:ext>
            </a:extLst>
          </p:cNvPr>
          <p:cNvSpPr>
            <a:spLocks noGrp="1"/>
          </p:cNvSpPr>
          <p:nvPr>
            <p:ph idx="1"/>
          </p:nvPr>
        </p:nvSpPr>
        <p:spPr>
          <a:xfrm>
            <a:off x="838200" y="261257"/>
            <a:ext cx="10515600" cy="5915706"/>
          </a:xfrm>
        </p:spPr>
        <p:txBody>
          <a:bodyPr/>
          <a:lstStyle/>
          <a:p>
            <a:pPr marL="0" indent="0">
              <a:buNone/>
            </a:pPr>
            <a:r>
              <a:rPr lang="en-US" sz="2400" b="1" dirty="0"/>
              <a:t>Firoz Shah Tughlaq</a:t>
            </a:r>
            <a:r>
              <a:rPr lang="en-US" dirty="0"/>
              <a:t>:</a:t>
            </a:r>
          </a:p>
          <a:p>
            <a:r>
              <a:rPr lang="en-US" sz="2000" dirty="0"/>
              <a:t>He was Muhammad’s cousin. He was chosen Sultan by the nobles. His reign saw the return of Sharia laws.</a:t>
            </a:r>
          </a:p>
          <a:p>
            <a:r>
              <a:rPr lang="en-US" sz="2000" dirty="0"/>
              <a:t>He Constructed four Canals for irrigation (biggest network of canals in medieval India).</a:t>
            </a:r>
          </a:p>
          <a:p>
            <a:r>
              <a:rPr lang="en-US" sz="2000" dirty="0"/>
              <a:t>He made </a:t>
            </a:r>
            <a:r>
              <a:rPr lang="en-US" sz="2000" dirty="0" err="1"/>
              <a:t>Iqtadary</a:t>
            </a:r>
            <a:r>
              <a:rPr lang="en-US" sz="2000" dirty="0"/>
              <a:t> system </a:t>
            </a:r>
            <a:r>
              <a:rPr lang="en-US" sz="2000" dirty="0" err="1"/>
              <a:t>herediatary</a:t>
            </a:r>
            <a:r>
              <a:rPr lang="en-US" sz="2000" dirty="0"/>
              <a:t>.</a:t>
            </a:r>
          </a:p>
          <a:p>
            <a:r>
              <a:rPr lang="en-US" sz="2000" dirty="0"/>
              <a:t>He regulated the following taxes:</a:t>
            </a:r>
          </a:p>
          <a:p>
            <a:pPr>
              <a:buFont typeface="Wingdings" panose="05000000000000000000" pitchFamily="2" charset="2"/>
              <a:buChar char="ü"/>
            </a:pPr>
            <a:r>
              <a:rPr lang="en-US" sz="2000" dirty="0"/>
              <a:t> </a:t>
            </a:r>
            <a:r>
              <a:rPr lang="en-US" sz="2000" dirty="0" err="1"/>
              <a:t>Kharaj</a:t>
            </a:r>
            <a:r>
              <a:rPr lang="en-US" sz="2000" dirty="0"/>
              <a:t>: A land tax equal to 1/10</a:t>
            </a:r>
            <a:r>
              <a:rPr lang="en-US" sz="2000" baseline="30000" dirty="0"/>
              <a:t>th</a:t>
            </a:r>
            <a:r>
              <a:rPr lang="en-US" sz="2000" dirty="0"/>
              <a:t> of the produce of the land.</a:t>
            </a:r>
          </a:p>
          <a:p>
            <a:pPr>
              <a:buFont typeface="Wingdings" panose="05000000000000000000" pitchFamily="2" charset="2"/>
              <a:buChar char="ü"/>
            </a:pPr>
            <a:r>
              <a:rPr lang="en-US" sz="2000" dirty="0" err="1"/>
              <a:t>Jaziya</a:t>
            </a:r>
            <a:r>
              <a:rPr lang="en-US" sz="2000" dirty="0"/>
              <a:t>: A tax for Non-Muslims (Even by Brahmins)</a:t>
            </a:r>
          </a:p>
          <a:p>
            <a:pPr>
              <a:buFont typeface="Wingdings" panose="05000000000000000000" pitchFamily="2" charset="2"/>
              <a:buChar char="ü"/>
            </a:pPr>
            <a:r>
              <a:rPr lang="en-US" sz="2000" dirty="0"/>
              <a:t>Zakat: Tax on property by Muslims only.</a:t>
            </a:r>
          </a:p>
          <a:p>
            <a:r>
              <a:rPr lang="en-US" sz="2000" dirty="0"/>
              <a:t>Built new town: </a:t>
            </a:r>
            <a:r>
              <a:rPr lang="en-US" sz="2000" dirty="0" err="1"/>
              <a:t>Hissar</a:t>
            </a:r>
            <a:r>
              <a:rPr lang="en-US" sz="2000" dirty="0"/>
              <a:t>, </a:t>
            </a:r>
            <a:r>
              <a:rPr lang="en-US" sz="2000" dirty="0" err="1"/>
              <a:t>Fatehabad</a:t>
            </a:r>
            <a:r>
              <a:rPr lang="en-US" sz="2000" dirty="0"/>
              <a:t>, Firozabad (the present day Firoz Shah </a:t>
            </a:r>
            <a:r>
              <a:rPr lang="en-US" sz="2000" dirty="0" err="1"/>
              <a:t>Kotla</a:t>
            </a:r>
            <a:r>
              <a:rPr lang="en-US" sz="2000" dirty="0"/>
              <a:t> in Delhi)  and  </a:t>
            </a:r>
            <a:r>
              <a:rPr lang="en-US" sz="2000" dirty="0" err="1"/>
              <a:t>Jaunpur</a:t>
            </a:r>
            <a:r>
              <a:rPr lang="en-US" sz="2000" dirty="0"/>
              <a:t> (in the memory of Md Bin Tughlaq)</a:t>
            </a:r>
          </a:p>
          <a:p>
            <a:r>
              <a:rPr lang="en-US" sz="2000" dirty="0"/>
              <a:t>He repaired Qutub </a:t>
            </a:r>
            <a:r>
              <a:rPr lang="en-US" sz="2000" dirty="0" err="1"/>
              <a:t>Minar</a:t>
            </a:r>
            <a:r>
              <a:rPr lang="en-US" sz="2000" dirty="0"/>
              <a:t> (Constructed its fifth and last </a:t>
            </a:r>
            <a:r>
              <a:rPr lang="en-US" sz="2000" dirty="0" err="1"/>
              <a:t>storey</a:t>
            </a:r>
            <a:r>
              <a:rPr lang="en-US" sz="2000" dirty="0"/>
              <a:t>) when it was stuck by lightening.</a:t>
            </a:r>
          </a:p>
          <a:p>
            <a:r>
              <a:rPr lang="en-US" sz="2000" dirty="0"/>
              <a:t>Built his capital Firozabad and to beautify it, brought 2 </a:t>
            </a:r>
            <a:r>
              <a:rPr lang="en-US" sz="2000" dirty="0" err="1"/>
              <a:t>Asokan</a:t>
            </a:r>
            <a:r>
              <a:rPr lang="en-US" sz="2000" dirty="0"/>
              <a:t> Pillar, one from </a:t>
            </a:r>
            <a:r>
              <a:rPr lang="en-US" sz="2000" dirty="0" err="1"/>
              <a:t>Topara</a:t>
            </a:r>
            <a:r>
              <a:rPr lang="en-US" sz="2000" dirty="0"/>
              <a:t> in Ambala and other from Meerut.</a:t>
            </a:r>
          </a:p>
          <a:p>
            <a:r>
              <a:rPr lang="en-US" sz="2000" dirty="0"/>
              <a:t>Made different department for Slaves which is called “ Diwan-</a:t>
            </a:r>
            <a:r>
              <a:rPr lang="en-US" sz="2000" dirty="0" err="1"/>
              <a:t>i</a:t>
            </a:r>
            <a:r>
              <a:rPr lang="en-US" sz="2000" dirty="0"/>
              <a:t>-</a:t>
            </a:r>
            <a:r>
              <a:rPr lang="en-US" sz="2000" dirty="0" err="1"/>
              <a:t>Bandagaan</a:t>
            </a:r>
            <a:r>
              <a:rPr lang="en-US" sz="2000" dirty="0"/>
              <a:t>”</a:t>
            </a:r>
          </a:p>
          <a:p>
            <a:endParaRPr lang="en-US" sz="2000" dirty="0"/>
          </a:p>
          <a:p>
            <a:pPr marL="0" indent="0">
              <a:buNone/>
            </a:pPr>
            <a:endParaRPr lang="en-US" sz="2000" dirty="0"/>
          </a:p>
        </p:txBody>
      </p:sp>
    </p:spTree>
    <p:extLst>
      <p:ext uri="{BB962C8B-B14F-4D97-AF65-F5344CB8AC3E}">
        <p14:creationId xmlns:p14="http://schemas.microsoft.com/office/powerpoint/2010/main" val="1859499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F2F9-7F6B-4394-AEB6-7E9B346F2D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837604-4093-4B75-9A26-17A6B197EBBB}"/>
              </a:ext>
            </a:extLst>
          </p:cNvPr>
          <p:cNvSpPr>
            <a:spLocks noGrp="1"/>
          </p:cNvSpPr>
          <p:nvPr>
            <p:ph idx="1"/>
          </p:nvPr>
        </p:nvSpPr>
        <p:spPr/>
        <p:txBody>
          <a:bodyPr>
            <a:normAutofit/>
          </a:bodyPr>
          <a:lstStyle/>
          <a:p>
            <a:r>
              <a:rPr lang="en-US" sz="2000" dirty="0"/>
              <a:t>Wrote a book “</a:t>
            </a:r>
            <a:r>
              <a:rPr lang="en-US" sz="2000" dirty="0" err="1"/>
              <a:t>Faruhat</a:t>
            </a:r>
            <a:r>
              <a:rPr lang="en-US" sz="2000" dirty="0"/>
              <a:t> </a:t>
            </a:r>
            <a:r>
              <a:rPr lang="en-US" sz="2000" dirty="0" err="1"/>
              <a:t>Firozshahi</a:t>
            </a:r>
            <a:r>
              <a:rPr lang="en-US" sz="2000" dirty="0"/>
              <a:t>”</a:t>
            </a:r>
          </a:p>
          <a:p>
            <a:r>
              <a:rPr lang="en-US" sz="2000" dirty="0"/>
              <a:t>Jagannath Temple of </a:t>
            </a:r>
            <a:r>
              <a:rPr lang="en-US" sz="2000" dirty="0" err="1"/>
              <a:t>Puri</a:t>
            </a:r>
            <a:r>
              <a:rPr lang="en-US" sz="2000" dirty="0"/>
              <a:t> was destroyed during his period. He then attacked </a:t>
            </a:r>
            <a:r>
              <a:rPr lang="en-US" sz="2000" dirty="0" err="1"/>
              <a:t>Nagrkot</a:t>
            </a:r>
            <a:r>
              <a:rPr lang="en-US" sz="2000" dirty="0"/>
              <a:t> in the Kanga region (Himachal Pradesh) and collected some Sanskrit manuscripts from the </a:t>
            </a:r>
            <a:r>
              <a:rPr lang="en-US" sz="2000" dirty="0" err="1"/>
              <a:t>Jawalamukhi</a:t>
            </a:r>
            <a:r>
              <a:rPr lang="en-US" sz="2000" dirty="0"/>
              <a:t> temple.</a:t>
            </a:r>
          </a:p>
          <a:p>
            <a:r>
              <a:rPr lang="en-US" sz="2000" dirty="0"/>
              <a:t>Barani, the historian was in his court. He wrote two well known works of history:</a:t>
            </a:r>
          </a:p>
          <a:p>
            <a:pPr>
              <a:buFont typeface="Wingdings" panose="05000000000000000000" pitchFamily="2" charset="2"/>
              <a:buChar char="v"/>
            </a:pPr>
            <a:r>
              <a:rPr lang="en-US" sz="2000" dirty="0"/>
              <a:t> Tarikh- </a:t>
            </a:r>
            <a:r>
              <a:rPr lang="en-US" sz="2000" dirty="0" err="1"/>
              <a:t>i</a:t>
            </a:r>
            <a:r>
              <a:rPr lang="en-US" sz="2000" dirty="0"/>
              <a:t>- </a:t>
            </a:r>
            <a:r>
              <a:rPr lang="en-US" sz="2000" dirty="0" err="1"/>
              <a:t>Firozshahi</a:t>
            </a:r>
            <a:r>
              <a:rPr lang="en-US" sz="2000" dirty="0"/>
              <a:t> and Fatwa-</a:t>
            </a:r>
            <a:r>
              <a:rPr lang="en-US" sz="2000" dirty="0" err="1"/>
              <a:t>i</a:t>
            </a:r>
            <a:r>
              <a:rPr lang="en-US" sz="2000" dirty="0"/>
              <a:t>-</a:t>
            </a:r>
            <a:r>
              <a:rPr lang="en-US" sz="2000" dirty="0" err="1"/>
              <a:t>Jahandari</a:t>
            </a:r>
            <a:r>
              <a:rPr lang="en-US" sz="2000" dirty="0"/>
              <a:t>.</a:t>
            </a:r>
          </a:p>
          <a:p>
            <a:r>
              <a:rPr lang="en-US" sz="2000" dirty="0"/>
              <a:t>He formed Diwan-</a:t>
            </a:r>
            <a:r>
              <a:rPr lang="en-US" sz="2000" dirty="0" err="1"/>
              <a:t>i</a:t>
            </a:r>
            <a:r>
              <a:rPr lang="en-US" sz="2000" dirty="0"/>
              <a:t>-</a:t>
            </a:r>
            <a:r>
              <a:rPr lang="en-US" sz="2000" dirty="0" err="1"/>
              <a:t>Khairat</a:t>
            </a:r>
            <a:r>
              <a:rPr lang="en-US" sz="2000" dirty="0"/>
              <a:t> and built Dar-ul-</a:t>
            </a:r>
            <a:r>
              <a:rPr lang="en-US" sz="2000" dirty="0" err="1"/>
              <a:t>Shafa</a:t>
            </a:r>
            <a:r>
              <a:rPr lang="en-US" sz="2000" dirty="0"/>
              <a:t> or a charitable hospital at Delhi.</a:t>
            </a:r>
          </a:p>
          <a:p>
            <a:r>
              <a:rPr lang="en-US" sz="2000" dirty="0"/>
              <a:t>He died in 1388 AD</a:t>
            </a:r>
          </a:p>
          <a:p>
            <a:endParaRPr lang="en-US" sz="2000" dirty="0"/>
          </a:p>
        </p:txBody>
      </p:sp>
    </p:spTree>
    <p:extLst>
      <p:ext uri="{BB962C8B-B14F-4D97-AF65-F5344CB8AC3E}">
        <p14:creationId xmlns:p14="http://schemas.microsoft.com/office/powerpoint/2010/main" val="2675635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3FF6-64C1-46B4-9F80-65AEB6C858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597A8-90C3-47FB-8BE9-3D232BB7EAB6}"/>
              </a:ext>
            </a:extLst>
          </p:cNvPr>
          <p:cNvSpPr>
            <a:spLocks noGrp="1"/>
          </p:cNvSpPr>
          <p:nvPr>
            <p:ph idx="1"/>
          </p:nvPr>
        </p:nvSpPr>
        <p:spPr/>
        <p:txBody>
          <a:bodyPr/>
          <a:lstStyle/>
          <a:p>
            <a:r>
              <a:rPr lang="en-US" b="1" dirty="0"/>
              <a:t>THE LATER TUGHLAQS (1388-1414):</a:t>
            </a:r>
          </a:p>
          <a:p>
            <a:r>
              <a:rPr lang="en-US" sz="2000" dirty="0"/>
              <a:t>After </a:t>
            </a:r>
            <a:r>
              <a:rPr lang="en-US" sz="2000" dirty="0" err="1"/>
              <a:t>Firozshah</a:t>
            </a:r>
            <a:r>
              <a:rPr lang="en-US" sz="2000" dirty="0"/>
              <a:t> Tughlaq, </a:t>
            </a:r>
            <a:r>
              <a:rPr lang="en-US" sz="2000" dirty="0" err="1"/>
              <a:t>Ghiyasuddin</a:t>
            </a:r>
            <a:r>
              <a:rPr lang="en-US" sz="2000" dirty="0"/>
              <a:t> Tughlaq Shah-1 succeeded. He was replaced by Abu Bakr Shah in AD 1389.</a:t>
            </a:r>
          </a:p>
          <a:p>
            <a:r>
              <a:rPr lang="en-US" sz="2000" dirty="0"/>
              <a:t>Abu Bakr was replaced by Nasiruddin Muhammad in AD 1390. Nasiruddin Muhammad was replaced by Ala-Uddin Sikandar Shah for a brief period in 1394, but regained the throne after Sikandar’s death.</a:t>
            </a:r>
          </a:p>
          <a:p>
            <a:r>
              <a:rPr lang="en-US" sz="2000" dirty="0"/>
              <a:t>He ruled till AD 1412. During his period, Timur invaded India.</a:t>
            </a:r>
          </a:p>
        </p:txBody>
      </p:sp>
    </p:spTree>
    <p:extLst>
      <p:ext uri="{BB962C8B-B14F-4D97-AF65-F5344CB8AC3E}">
        <p14:creationId xmlns:p14="http://schemas.microsoft.com/office/powerpoint/2010/main" val="2324366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CA25-D946-4448-8AAC-854CFAE30C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4EBC22-F4E5-4722-9136-0CFD92AC1D18}"/>
              </a:ext>
            </a:extLst>
          </p:cNvPr>
          <p:cNvSpPr>
            <a:spLocks noGrp="1"/>
          </p:cNvSpPr>
          <p:nvPr>
            <p:ph idx="1"/>
          </p:nvPr>
        </p:nvSpPr>
        <p:spPr/>
        <p:txBody>
          <a:bodyPr/>
          <a:lstStyle/>
          <a:p>
            <a:r>
              <a:rPr lang="en-US" b="1" dirty="0"/>
              <a:t>Timur’s Invasion:</a:t>
            </a:r>
          </a:p>
          <a:p>
            <a:r>
              <a:rPr lang="en-US" sz="2000" dirty="0"/>
              <a:t>Timur, the head of the </a:t>
            </a:r>
            <a:r>
              <a:rPr lang="en-US" sz="2000" dirty="0" err="1"/>
              <a:t>Chaghtai</a:t>
            </a:r>
            <a:r>
              <a:rPr lang="en-US" sz="2000" dirty="0"/>
              <a:t> Turks and the ruler of Mongols in (Central Asia) invaded India in 1398, during the reign of Nasiruddin Muhammad Tughlaq.</a:t>
            </a:r>
          </a:p>
          <a:p>
            <a:r>
              <a:rPr lang="en-US" sz="2000" dirty="0"/>
              <a:t>He robbed people. He is said to have inflicted on India more misery, than have ever before been done by a conqueror in single invasion.</a:t>
            </a:r>
          </a:p>
          <a:p>
            <a:r>
              <a:rPr lang="en-US" sz="2000" dirty="0"/>
              <a:t>Timur nominated </a:t>
            </a:r>
            <a:r>
              <a:rPr lang="en-US" sz="2000" dirty="0" err="1"/>
              <a:t>Khlzr</a:t>
            </a:r>
            <a:r>
              <a:rPr lang="en-US" sz="2000" dirty="0"/>
              <a:t> Khan to rule over Punjab and himself returned to Central Asia. He died on his way to conquer China in AD 1404.</a:t>
            </a:r>
          </a:p>
        </p:txBody>
      </p:sp>
    </p:spTree>
    <p:extLst>
      <p:ext uri="{BB962C8B-B14F-4D97-AF65-F5344CB8AC3E}">
        <p14:creationId xmlns:p14="http://schemas.microsoft.com/office/powerpoint/2010/main" val="2036335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E88D-AEBF-41B8-969C-75C259FC83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B724A9-50C7-4E5E-BD5A-30E9FE048AEF}"/>
              </a:ext>
            </a:extLst>
          </p:cNvPr>
          <p:cNvSpPr>
            <a:spLocks noGrp="1"/>
          </p:cNvSpPr>
          <p:nvPr>
            <p:ph idx="1"/>
          </p:nvPr>
        </p:nvSpPr>
        <p:spPr>
          <a:xfrm>
            <a:off x="838200" y="270588"/>
            <a:ext cx="10515600" cy="5906375"/>
          </a:xfrm>
        </p:spPr>
        <p:txBody>
          <a:bodyPr>
            <a:normAutofit/>
          </a:bodyPr>
          <a:lstStyle/>
          <a:p>
            <a:pPr marL="0" indent="0">
              <a:buNone/>
            </a:pPr>
            <a:r>
              <a:rPr lang="en-US" b="1" dirty="0"/>
              <a:t>THE SAYYID DYNASTY (AD 1414-50)</a:t>
            </a:r>
          </a:p>
          <a:p>
            <a:r>
              <a:rPr lang="en-US" sz="2000" dirty="0"/>
              <a:t>Khizr Khan (1414-21) founded the Sayyid dynasty and claimed to have descended from the prophet of Islam.</a:t>
            </a:r>
          </a:p>
          <a:p>
            <a:r>
              <a:rPr lang="en-US" sz="2000" dirty="0"/>
              <a:t>He helped Timur in his invasion, so was given the </a:t>
            </a:r>
            <a:r>
              <a:rPr lang="en-US" sz="2000" dirty="0" err="1"/>
              <a:t>governship</a:t>
            </a:r>
            <a:r>
              <a:rPr lang="en-US" sz="2000" dirty="0"/>
              <a:t> of Lahore.</a:t>
            </a:r>
          </a:p>
          <a:p>
            <a:r>
              <a:rPr lang="en-US" sz="2000" dirty="0"/>
              <a:t>Khizr Khan took the title of </a:t>
            </a:r>
            <a:r>
              <a:rPr lang="en-US" sz="2000" dirty="0" err="1"/>
              <a:t>Rayat</a:t>
            </a:r>
            <a:r>
              <a:rPr lang="en-US" sz="2000" dirty="0"/>
              <a:t>-</a:t>
            </a:r>
            <a:r>
              <a:rPr lang="en-US" sz="2000" dirty="0" err="1"/>
              <a:t>i</a:t>
            </a:r>
            <a:r>
              <a:rPr lang="en-US" sz="2000" dirty="0"/>
              <a:t>-Ala and not of a king.</a:t>
            </a:r>
          </a:p>
          <a:p>
            <a:r>
              <a:rPr lang="en-US" sz="2000" dirty="0"/>
              <a:t>Khizr Khan’s three successors were incapable rulers. Mubarak Shah (1412-33) led successful expeditions against </a:t>
            </a:r>
            <a:r>
              <a:rPr lang="en-US" sz="2000" dirty="0" err="1"/>
              <a:t>Mewatis</a:t>
            </a:r>
            <a:r>
              <a:rPr lang="en-US" sz="2000" dirty="0"/>
              <a:t>, </a:t>
            </a:r>
            <a:r>
              <a:rPr lang="en-US" sz="2000" dirty="0" err="1"/>
              <a:t>Katehars</a:t>
            </a:r>
            <a:r>
              <a:rPr lang="en-US" sz="2000" dirty="0"/>
              <a:t> and the Ganges Doab area. He was killed and deposed by the nobles.</a:t>
            </a:r>
          </a:p>
          <a:p>
            <a:r>
              <a:rPr lang="en-US" sz="2000" dirty="0"/>
              <a:t>Muhammad Shah (1434-43) ruled on a very small area, rest being governed by nobles. </a:t>
            </a:r>
            <a:r>
              <a:rPr lang="en-US" sz="2000" dirty="0" err="1"/>
              <a:t>Alauddin</a:t>
            </a:r>
            <a:r>
              <a:rPr lang="en-US" sz="2000" dirty="0"/>
              <a:t> Shah </a:t>
            </a:r>
            <a:r>
              <a:rPr lang="en-US" sz="2000" dirty="0" err="1"/>
              <a:t>Alam</a:t>
            </a:r>
            <a:r>
              <a:rPr lang="en-US" sz="2000" dirty="0"/>
              <a:t> (1443-1451) was the last Sayyid king who retired as a coward, descending in </a:t>
            </a:r>
            <a:r>
              <a:rPr lang="en-US" sz="2000" dirty="0" err="1"/>
              <a:t>favour</a:t>
            </a:r>
            <a:r>
              <a:rPr lang="en-US" sz="2000" dirty="0"/>
              <a:t> of </a:t>
            </a:r>
            <a:r>
              <a:rPr lang="en-US" sz="2000" dirty="0" err="1"/>
              <a:t>Bahlol</a:t>
            </a:r>
            <a:r>
              <a:rPr lang="en-US" sz="2000" dirty="0"/>
              <a:t> Lodhi. Thus, the Sayyid Dynasty was replaced by the Lodhi Dynasty.</a:t>
            </a:r>
          </a:p>
          <a:p>
            <a:endParaRPr lang="en-US" sz="2000" dirty="0"/>
          </a:p>
        </p:txBody>
      </p:sp>
    </p:spTree>
    <p:extLst>
      <p:ext uri="{BB962C8B-B14F-4D97-AF65-F5344CB8AC3E}">
        <p14:creationId xmlns:p14="http://schemas.microsoft.com/office/powerpoint/2010/main" val="4028475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BBBB-D125-485D-AC9C-63FC06D7C621}"/>
              </a:ext>
            </a:extLst>
          </p:cNvPr>
          <p:cNvSpPr>
            <a:spLocks noGrp="1"/>
          </p:cNvSpPr>
          <p:nvPr>
            <p:ph type="title"/>
          </p:nvPr>
        </p:nvSpPr>
        <p:spPr>
          <a:xfrm>
            <a:off x="838200" y="158620"/>
            <a:ext cx="10515600" cy="671804"/>
          </a:xfrm>
        </p:spPr>
        <p:txBody>
          <a:bodyPr>
            <a:normAutofit fontScale="90000"/>
          </a:bodyPr>
          <a:lstStyle/>
          <a:p>
            <a:r>
              <a:rPr lang="en-US" sz="2800" b="1" dirty="0"/>
              <a:t>THE LODHI DYNASTY</a:t>
            </a:r>
            <a:br>
              <a:rPr lang="en-US" sz="2800" b="1" dirty="0"/>
            </a:br>
            <a:r>
              <a:rPr lang="en-US" sz="2800" b="1" dirty="0"/>
              <a:t>(AD 1451-1526)</a:t>
            </a:r>
          </a:p>
        </p:txBody>
      </p:sp>
      <p:sp>
        <p:nvSpPr>
          <p:cNvPr id="3" name="Content Placeholder 2">
            <a:extLst>
              <a:ext uri="{FF2B5EF4-FFF2-40B4-BE49-F238E27FC236}">
                <a16:creationId xmlns:a16="http://schemas.microsoft.com/office/drawing/2014/main" id="{1EA09F88-4D3F-430D-99D4-C1B0C680A0B6}"/>
              </a:ext>
            </a:extLst>
          </p:cNvPr>
          <p:cNvSpPr>
            <a:spLocks noGrp="1"/>
          </p:cNvSpPr>
          <p:nvPr>
            <p:ph idx="1"/>
          </p:nvPr>
        </p:nvSpPr>
        <p:spPr>
          <a:xfrm>
            <a:off x="838200" y="1399592"/>
            <a:ext cx="10515600" cy="5234473"/>
          </a:xfrm>
        </p:spPr>
        <p:txBody>
          <a:bodyPr>
            <a:normAutofit fontScale="92500" lnSpcReduction="10000"/>
          </a:bodyPr>
          <a:lstStyle/>
          <a:p>
            <a:r>
              <a:rPr lang="en-US" sz="2000" dirty="0"/>
              <a:t>Considered as the first Afghan dynasty of India. </a:t>
            </a:r>
          </a:p>
          <a:p>
            <a:pPr marL="0" indent="0">
              <a:buNone/>
            </a:pPr>
            <a:r>
              <a:rPr lang="en-US" sz="2000" b="1" dirty="0" err="1"/>
              <a:t>Bahlol</a:t>
            </a:r>
            <a:r>
              <a:rPr lang="en-US" sz="2000" b="1" dirty="0"/>
              <a:t> Lodhi (AD 1451-1489)</a:t>
            </a:r>
          </a:p>
          <a:p>
            <a:r>
              <a:rPr lang="en-US" sz="2000" dirty="0"/>
              <a:t>Founder of Lodhi dynasty in India.</a:t>
            </a:r>
          </a:p>
          <a:p>
            <a:r>
              <a:rPr lang="en-US" sz="2000" dirty="0"/>
              <a:t>Longest serving king of Delhi Sultanate (38 years)</a:t>
            </a:r>
          </a:p>
          <a:p>
            <a:r>
              <a:rPr lang="en-US" sz="2000" dirty="0"/>
              <a:t>Issued </a:t>
            </a:r>
            <a:r>
              <a:rPr lang="en-US" sz="2000" dirty="0" err="1"/>
              <a:t>Bahloli</a:t>
            </a:r>
            <a:r>
              <a:rPr lang="en-US" sz="2000" dirty="0"/>
              <a:t> Coin, which continued till Akbar's reign.</a:t>
            </a:r>
          </a:p>
          <a:p>
            <a:pPr marL="0" indent="0">
              <a:buNone/>
            </a:pPr>
            <a:r>
              <a:rPr lang="en-US" sz="2000" b="1" dirty="0"/>
              <a:t>Sikandar Lodhi AD 1489-1517)</a:t>
            </a:r>
          </a:p>
          <a:p>
            <a:r>
              <a:rPr lang="en-US" sz="2000" dirty="0"/>
              <a:t>Noblest of the three Lodhi rulers, real name was Nizam Khan (Son of </a:t>
            </a:r>
            <a:r>
              <a:rPr lang="en-US" sz="2000" dirty="0" err="1"/>
              <a:t>Bahlol</a:t>
            </a:r>
            <a:r>
              <a:rPr lang="en-US" sz="2000" dirty="0"/>
              <a:t> Lodhi). Conquered Bihar and Bengal.</a:t>
            </a:r>
          </a:p>
          <a:p>
            <a:r>
              <a:rPr lang="en-US" sz="2000" dirty="0"/>
              <a:t>In AD 1504, he built a new city Agra and made it his capital.</a:t>
            </a:r>
          </a:p>
          <a:p>
            <a:r>
              <a:rPr lang="en-US" sz="2000" dirty="0"/>
              <a:t>He was a Muslim fanatic and broke the sacred images of </a:t>
            </a:r>
            <a:r>
              <a:rPr lang="en-US" sz="2000" dirty="0" err="1"/>
              <a:t>Jwalamukhi</a:t>
            </a:r>
            <a:r>
              <a:rPr lang="en-US" sz="2000" dirty="0"/>
              <a:t> temple at </a:t>
            </a:r>
            <a:r>
              <a:rPr lang="en-US" sz="2000" dirty="0" err="1"/>
              <a:t>Nagarkot</a:t>
            </a:r>
            <a:r>
              <a:rPr lang="en-US" sz="2000" dirty="0"/>
              <a:t> and ordered the temple of Mathura to be destroyed.</a:t>
            </a:r>
          </a:p>
          <a:p>
            <a:r>
              <a:rPr lang="en-US" sz="2000" dirty="0"/>
              <a:t>He encouraged agriculture. For measurement of land, he introduced </a:t>
            </a:r>
            <a:r>
              <a:rPr lang="en-US" sz="2000" dirty="0" err="1"/>
              <a:t>Gaj-i-Sikandari</a:t>
            </a:r>
            <a:r>
              <a:rPr lang="en-US" sz="2000" dirty="0"/>
              <a:t>.</a:t>
            </a:r>
          </a:p>
          <a:p>
            <a:r>
              <a:rPr lang="en-US" sz="2000" dirty="0"/>
              <a:t>He abolished Zakat on grains.</a:t>
            </a:r>
          </a:p>
          <a:p>
            <a:r>
              <a:rPr lang="en-US" sz="2000" dirty="0"/>
              <a:t>He prohibited the procession of </a:t>
            </a:r>
            <a:r>
              <a:rPr lang="en-US" sz="2000" dirty="0" err="1"/>
              <a:t>Tajiyas</a:t>
            </a:r>
            <a:r>
              <a:rPr lang="en-US" sz="2000" dirty="0"/>
              <a:t> at the festival of </a:t>
            </a:r>
            <a:r>
              <a:rPr lang="en-US" sz="2000" dirty="0" err="1"/>
              <a:t>Mohorram</a:t>
            </a:r>
            <a:r>
              <a:rPr lang="en-US" sz="2000" dirty="0"/>
              <a:t>.</a:t>
            </a:r>
          </a:p>
          <a:p>
            <a:r>
              <a:rPr lang="en-US" sz="2000" dirty="0"/>
              <a:t>He was a poet and wrote verses in Persian under the pen-name of </a:t>
            </a:r>
            <a:r>
              <a:rPr lang="en-US" sz="2000" dirty="0" err="1"/>
              <a:t>Gulrukhi</a:t>
            </a:r>
            <a:r>
              <a:rPr lang="en-US" sz="2000" dirty="0"/>
              <a:t>.</a:t>
            </a:r>
          </a:p>
          <a:p>
            <a:endParaRPr lang="en-US" sz="2000" dirty="0"/>
          </a:p>
        </p:txBody>
      </p:sp>
    </p:spTree>
    <p:extLst>
      <p:ext uri="{BB962C8B-B14F-4D97-AF65-F5344CB8AC3E}">
        <p14:creationId xmlns:p14="http://schemas.microsoft.com/office/powerpoint/2010/main" val="312227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36B2-4C44-44AD-ACC4-FADB9C797E21}"/>
              </a:ext>
            </a:extLst>
          </p:cNvPr>
          <p:cNvSpPr>
            <a:spLocks noGrp="1"/>
          </p:cNvSpPr>
          <p:nvPr>
            <p:ph type="title"/>
          </p:nvPr>
        </p:nvSpPr>
        <p:spPr/>
        <p:txBody>
          <a:bodyPr>
            <a:normAutofit/>
          </a:bodyPr>
          <a:lstStyle/>
          <a:p>
            <a:r>
              <a:rPr lang="en-US" sz="3200" b="1" dirty="0">
                <a:solidFill>
                  <a:srgbClr val="002060"/>
                </a:solidFill>
              </a:rPr>
              <a:t>Slave Dynasty (1206-90 AD)</a:t>
            </a:r>
          </a:p>
        </p:txBody>
      </p:sp>
      <p:sp>
        <p:nvSpPr>
          <p:cNvPr id="3" name="Content Placeholder 2">
            <a:extLst>
              <a:ext uri="{FF2B5EF4-FFF2-40B4-BE49-F238E27FC236}">
                <a16:creationId xmlns:a16="http://schemas.microsoft.com/office/drawing/2014/main" id="{7E79EAA8-E9A2-4BA2-947D-E294EA330360}"/>
              </a:ext>
            </a:extLst>
          </p:cNvPr>
          <p:cNvSpPr>
            <a:spLocks noGrp="1"/>
          </p:cNvSpPr>
          <p:nvPr>
            <p:ph idx="1"/>
          </p:nvPr>
        </p:nvSpPr>
        <p:spPr/>
        <p:txBody>
          <a:bodyPr>
            <a:normAutofit/>
          </a:bodyPr>
          <a:lstStyle/>
          <a:p>
            <a:r>
              <a:rPr lang="en-US" sz="2000" dirty="0"/>
              <a:t>After Md Ghori’s death , all the </a:t>
            </a:r>
            <a:r>
              <a:rPr lang="en-US" sz="2000" dirty="0" err="1"/>
              <a:t>muslim</a:t>
            </a:r>
            <a:r>
              <a:rPr lang="en-US" sz="2000" dirty="0"/>
              <a:t> rulers who ruled over India form 1206-90, were either slaves or were descendants of the Slave Ruler. So the dynasty , is generally known as the Slave Dynasty.</a:t>
            </a:r>
          </a:p>
          <a:p>
            <a:r>
              <a:rPr lang="en-US" sz="2000" dirty="0"/>
              <a:t>The Slave dynasty mainly comprised of three small dynasties, namely:</a:t>
            </a:r>
          </a:p>
          <a:p>
            <a:pPr marL="571500" indent="-571500">
              <a:buAutoNum type="romanLcParenR"/>
            </a:pPr>
            <a:r>
              <a:rPr lang="en-US" sz="2000" dirty="0" err="1"/>
              <a:t>Qutubi</a:t>
            </a:r>
            <a:r>
              <a:rPr lang="en-US" sz="2000" dirty="0"/>
              <a:t> Dynasty </a:t>
            </a:r>
          </a:p>
          <a:p>
            <a:pPr marL="571500" indent="-571500">
              <a:buAutoNum type="romanLcParenR"/>
            </a:pPr>
            <a:r>
              <a:rPr lang="en-US" sz="2000" dirty="0"/>
              <a:t>1</a:t>
            </a:r>
            <a:r>
              <a:rPr lang="en-US" sz="2000" baseline="30000" dirty="0"/>
              <a:t>st</a:t>
            </a:r>
            <a:r>
              <a:rPr lang="en-US" sz="2000" dirty="0"/>
              <a:t> </a:t>
            </a:r>
            <a:r>
              <a:rPr lang="en-US" sz="2000" dirty="0" err="1"/>
              <a:t>Ilbari</a:t>
            </a:r>
            <a:r>
              <a:rPr lang="en-US" sz="2000" dirty="0"/>
              <a:t> Dynasty</a:t>
            </a:r>
          </a:p>
          <a:p>
            <a:pPr marL="571500" indent="-571500">
              <a:buAutoNum type="romanLcParenR"/>
            </a:pPr>
            <a:r>
              <a:rPr lang="en-US" sz="2000" dirty="0"/>
              <a:t>2</a:t>
            </a:r>
            <a:r>
              <a:rPr lang="en-US" sz="2000" baseline="30000" dirty="0"/>
              <a:t>nd</a:t>
            </a:r>
            <a:r>
              <a:rPr lang="en-US" sz="2000" dirty="0"/>
              <a:t> </a:t>
            </a:r>
            <a:r>
              <a:rPr lang="en-US" sz="2000" dirty="0" err="1"/>
              <a:t>Ilbari</a:t>
            </a:r>
            <a:r>
              <a:rPr lang="en-US" sz="2000" dirty="0"/>
              <a:t> dynasty</a:t>
            </a:r>
          </a:p>
        </p:txBody>
      </p:sp>
    </p:spTree>
    <p:extLst>
      <p:ext uri="{BB962C8B-B14F-4D97-AF65-F5344CB8AC3E}">
        <p14:creationId xmlns:p14="http://schemas.microsoft.com/office/powerpoint/2010/main" val="1134665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223-C4BC-465D-8FD1-0E868AAC4C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76E45B-B246-4B15-8F9F-84164527EF6A}"/>
              </a:ext>
            </a:extLst>
          </p:cNvPr>
          <p:cNvSpPr>
            <a:spLocks noGrp="1"/>
          </p:cNvSpPr>
          <p:nvPr>
            <p:ph idx="1"/>
          </p:nvPr>
        </p:nvSpPr>
        <p:spPr/>
        <p:txBody>
          <a:bodyPr>
            <a:normAutofit/>
          </a:bodyPr>
          <a:lstStyle/>
          <a:p>
            <a:r>
              <a:rPr lang="en-US" sz="2000" dirty="0"/>
              <a:t>He got translated the Sanskrit book of ‘Ayurveda’ into Arabic language in the name of </a:t>
            </a:r>
            <a:r>
              <a:rPr lang="en-US" sz="2000" dirty="0" err="1"/>
              <a:t>Farhang</a:t>
            </a:r>
            <a:r>
              <a:rPr lang="en-US" sz="2000" dirty="0"/>
              <a:t>-I- </a:t>
            </a:r>
            <a:r>
              <a:rPr lang="en-US" sz="2000" dirty="0" err="1"/>
              <a:t>Sikandari</a:t>
            </a:r>
            <a:r>
              <a:rPr lang="en-US" sz="2000" dirty="0"/>
              <a:t>.</a:t>
            </a:r>
          </a:p>
          <a:p>
            <a:r>
              <a:rPr lang="en-US" sz="2000" dirty="0"/>
              <a:t>The tomb of Sikandar (by Ibrahim Lodi, in Lodhi Garden, Delhi) is the first example with a double dome.</a:t>
            </a:r>
          </a:p>
          <a:p>
            <a:r>
              <a:rPr lang="en-US" sz="2000" dirty="0"/>
              <a:t>Also built ‘ Moth </a:t>
            </a:r>
            <a:r>
              <a:rPr lang="en-US" sz="2000" dirty="0" err="1"/>
              <a:t>ki</a:t>
            </a:r>
            <a:r>
              <a:rPr lang="en-US" sz="2000" dirty="0"/>
              <a:t> Masjid’ and repaired Qutub  </a:t>
            </a:r>
            <a:r>
              <a:rPr lang="en-US" sz="2000" dirty="0" err="1"/>
              <a:t>Minar</a:t>
            </a:r>
            <a:r>
              <a:rPr lang="en-US" sz="2000" dirty="0"/>
              <a:t>.</a:t>
            </a:r>
          </a:p>
          <a:p>
            <a:pPr marL="0" indent="0">
              <a:buNone/>
            </a:pPr>
            <a:r>
              <a:rPr lang="en-US" sz="2000" dirty="0"/>
              <a:t> </a:t>
            </a:r>
          </a:p>
        </p:txBody>
      </p:sp>
      <p:pic>
        <p:nvPicPr>
          <p:cNvPr id="4" name="Picture 3">
            <a:extLst>
              <a:ext uri="{FF2B5EF4-FFF2-40B4-BE49-F238E27FC236}">
                <a16:creationId xmlns:a16="http://schemas.microsoft.com/office/drawing/2014/main" id="{F08F7922-4FCE-4A09-A5F3-4E81EF178802}"/>
              </a:ext>
            </a:extLst>
          </p:cNvPr>
          <p:cNvPicPr>
            <a:picLocks noChangeAspect="1"/>
          </p:cNvPicPr>
          <p:nvPr/>
        </p:nvPicPr>
        <p:blipFill>
          <a:blip r:embed="rId2"/>
          <a:stretch>
            <a:fillRect/>
          </a:stretch>
        </p:blipFill>
        <p:spPr>
          <a:xfrm>
            <a:off x="2528595" y="3832615"/>
            <a:ext cx="4432041" cy="2813307"/>
          </a:xfrm>
          <a:prstGeom prst="rect">
            <a:avLst/>
          </a:prstGeom>
        </p:spPr>
      </p:pic>
    </p:spTree>
    <p:extLst>
      <p:ext uri="{BB962C8B-B14F-4D97-AF65-F5344CB8AC3E}">
        <p14:creationId xmlns:p14="http://schemas.microsoft.com/office/powerpoint/2010/main" val="1868240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3DF7-76C5-4A20-99AC-0AB8500348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384237-1F06-477F-8FD8-F9550E2A90EA}"/>
              </a:ext>
            </a:extLst>
          </p:cNvPr>
          <p:cNvSpPr>
            <a:spLocks noGrp="1"/>
          </p:cNvSpPr>
          <p:nvPr>
            <p:ph idx="1"/>
          </p:nvPr>
        </p:nvSpPr>
        <p:spPr/>
        <p:txBody>
          <a:bodyPr>
            <a:normAutofit/>
          </a:bodyPr>
          <a:lstStyle/>
          <a:p>
            <a:pPr marL="0" indent="0">
              <a:buNone/>
            </a:pPr>
            <a:r>
              <a:rPr lang="en-US" sz="2000" b="1" dirty="0"/>
              <a:t>Ibrahim Lodhi (1517-1526)</a:t>
            </a:r>
          </a:p>
          <a:p>
            <a:r>
              <a:rPr lang="en-US" sz="2000" dirty="0"/>
              <a:t>Was defeated and killed by Babur in the first Battle of </a:t>
            </a:r>
            <a:r>
              <a:rPr lang="en-US" sz="2000" dirty="0" err="1"/>
              <a:t>Panipath</a:t>
            </a:r>
            <a:r>
              <a:rPr lang="en-US" sz="2000" dirty="0"/>
              <a:t> in 1526.</a:t>
            </a:r>
          </a:p>
          <a:p>
            <a:r>
              <a:rPr lang="en-US" sz="2000" dirty="0"/>
              <a:t>Ibrahim Lodhi was the only king in Delhi Sultanate who was killed in a </a:t>
            </a:r>
            <a:r>
              <a:rPr lang="en-US" sz="2000" dirty="0" err="1"/>
              <a:t>Battlefiled</a:t>
            </a:r>
            <a:r>
              <a:rPr lang="en-US" sz="2000" dirty="0"/>
              <a:t>.</a:t>
            </a:r>
          </a:p>
          <a:p>
            <a:r>
              <a:rPr lang="en-US" sz="2000" dirty="0"/>
              <a:t>With this the Delhi Sultanate ended and Mughal Empire started in India.</a:t>
            </a:r>
          </a:p>
        </p:txBody>
      </p:sp>
    </p:spTree>
    <p:extLst>
      <p:ext uri="{BB962C8B-B14F-4D97-AF65-F5344CB8AC3E}">
        <p14:creationId xmlns:p14="http://schemas.microsoft.com/office/powerpoint/2010/main" val="3487129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6D63-294A-45FA-9519-D14933279D75}"/>
              </a:ext>
            </a:extLst>
          </p:cNvPr>
          <p:cNvSpPr>
            <a:spLocks noGrp="1"/>
          </p:cNvSpPr>
          <p:nvPr>
            <p:ph type="title"/>
          </p:nvPr>
        </p:nvSpPr>
        <p:spPr/>
        <p:txBody>
          <a:bodyPr>
            <a:normAutofit/>
          </a:bodyPr>
          <a:lstStyle/>
          <a:p>
            <a:r>
              <a:rPr lang="en-US" sz="3200" b="1" dirty="0"/>
              <a:t>Qutub-</a:t>
            </a:r>
            <a:r>
              <a:rPr lang="en-US" sz="3200" b="1" dirty="0" err="1"/>
              <a:t>ud</a:t>
            </a:r>
            <a:r>
              <a:rPr lang="en-US" sz="3200" b="1" dirty="0"/>
              <a:t>-din-</a:t>
            </a:r>
            <a:r>
              <a:rPr lang="en-US" sz="3200" b="1" dirty="0" err="1"/>
              <a:t>Aibak</a:t>
            </a:r>
            <a:endParaRPr lang="en-US" sz="3200" b="1" dirty="0"/>
          </a:p>
        </p:txBody>
      </p:sp>
      <p:sp>
        <p:nvSpPr>
          <p:cNvPr id="3" name="Content Placeholder 2">
            <a:extLst>
              <a:ext uri="{FF2B5EF4-FFF2-40B4-BE49-F238E27FC236}">
                <a16:creationId xmlns:a16="http://schemas.microsoft.com/office/drawing/2014/main" id="{44C06003-492A-4617-AA5A-EFF53EDA74E6}"/>
              </a:ext>
            </a:extLst>
          </p:cNvPr>
          <p:cNvSpPr>
            <a:spLocks noGrp="1"/>
          </p:cNvSpPr>
          <p:nvPr>
            <p:ph idx="1"/>
          </p:nvPr>
        </p:nvSpPr>
        <p:spPr>
          <a:xfrm>
            <a:off x="838200" y="2313991"/>
            <a:ext cx="10515600" cy="3862971"/>
          </a:xfrm>
        </p:spPr>
        <p:txBody>
          <a:bodyPr>
            <a:normAutofit fontScale="92500" lnSpcReduction="20000"/>
          </a:bodyPr>
          <a:lstStyle/>
          <a:p>
            <a:r>
              <a:rPr lang="en-US" sz="2000" dirty="0"/>
              <a:t>A Turkish slave by origin, he was purchased by  Md Ghori, who later made him his Governor. After the death of Md Ghori, </a:t>
            </a:r>
            <a:r>
              <a:rPr lang="en-US" sz="2000" dirty="0" err="1"/>
              <a:t>Aibak</a:t>
            </a:r>
            <a:r>
              <a:rPr lang="en-US" sz="2000" dirty="0"/>
              <a:t> declared his independence and set up his own rule at Indraprastha, near Delhi.</a:t>
            </a:r>
          </a:p>
          <a:p>
            <a:r>
              <a:rPr lang="en-US" sz="2000" dirty="0"/>
              <a:t>He started the slave dynasty ,as well as Delhi Sultanate.</a:t>
            </a:r>
          </a:p>
          <a:p>
            <a:r>
              <a:rPr lang="en-US" sz="2000" dirty="0"/>
              <a:t>He assumed the title “Sultan” and made Lahore his capital.</a:t>
            </a:r>
          </a:p>
          <a:p>
            <a:r>
              <a:rPr lang="en-US" sz="2000" dirty="0"/>
              <a:t>He was given the title of “Lakh Baksh” for his generosity (Giver of lakhs)</a:t>
            </a:r>
          </a:p>
          <a:p>
            <a:r>
              <a:rPr lang="en-US" sz="2000" dirty="0"/>
              <a:t>He patronized the great scholar “Hasan- in –</a:t>
            </a:r>
            <a:r>
              <a:rPr lang="en-US" sz="2000" dirty="0" err="1"/>
              <a:t>Nizami</a:t>
            </a:r>
            <a:r>
              <a:rPr lang="en-US" sz="2000" dirty="0"/>
              <a:t>” and started the construction of Qutub </a:t>
            </a:r>
            <a:r>
              <a:rPr lang="en-US" sz="2000" dirty="0" err="1"/>
              <a:t>Minar</a:t>
            </a:r>
            <a:r>
              <a:rPr lang="en-US" sz="2000" dirty="0"/>
              <a:t>, on the memory of famous Sufi Saint” </a:t>
            </a:r>
            <a:r>
              <a:rPr lang="en-US" sz="2000" dirty="0" err="1"/>
              <a:t>Khwaja</a:t>
            </a:r>
            <a:r>
              <a:rPr lang="en-US" sz="2000" dirty="0"/>
              <a:t>- </a:t>
            </a:r>
            <a:r>
              <a:rPr lang="en-US" sz="2000" dirty="0" err="1"/>
              <a:t>i-Qutubuddin</a:t>
            </a:r>
            <a:r>
              <a:rPr lang="en-US" sz="2000" dirty="0"/>
              <a:t>- Bakhtiyar-kaki.”</a:t>
            </a:r>
          </a:p>
          <a:p>
            <a:r>
              <a:rPr lang="en-US" sz="2000" dirty="0"/>
              <a:t>He constructed </a:t>
            </a:r>
            <a:r>
              <a:rPr lang="en-US" sz="2000" dirty="0" err="1"/>
              <a:t>Quwat</a:t>
            </a:r>
            <a:r>
              <a:rPr lang="en-US" sz="2000" dirty="0"/>
              <a:t>-ul-Islam mosque in Delhi (located in Qutub complex) and </a:t>
            </a:r>
            <a:r>
              <a:rPr lang="en-US" sz="2000" dirty="0" err="1"/>
              <a:t>Adhai</a:t>
            </a:r>
            <a:r>
              <a:rPr lang="en-US" sz="2000" dirty="0"/>
              <a:t> din ka </a:t>
            </a:r>
            <a:r>
              <a:rPr lang="en-US" sz="2000" dirty="0" err="1"/>
              <a:t>jhopra</a:t>
            </a:r>
            <a:r>
              <a:rPr lang="en-US" sz="2000" dirty="0"/>
              <a:t> in Ajmer.</a:t>
            </a:r>
          </a:p>
          <a:p>
            <a:r>
              <a:rPr lang="en-US" sz="2000" dirty="0"/>
              <a:t>He died playing </a:t>
            </a:r>
            <a:r>
              <a:rPr lang="en-US" sz="2000" dirty="0" err="1"/>
              <a:t>Chaugan</a:t>
            </a:r>
            <a:r>
              <a:rPr lang="en-US" sz="2000" dirty="0"/>
              <a:t> (Horse polo) in 1210.</a:t>
            </a:r>
          </a:p>
          <a:p>
            <a:pPr marL="0" indent="0">
              <a:buNone/>
            </a:pPr>
            <a:r>
              <a:rPr lang="en-US" sz="2000" b="1" dirty="0"/>
              <a:t>Note</a:t>
            </a:r>
            <a:r>
              <a:rPr lang="en-US" sz="2000" dirty="0"/>
              <a:t>:</a:t>
            </a:r>
          </a:p>
          <a:p>
            <a:pPr marL="0" indent="0">
              <a:buNone/>
            </a:pPr>
            <a:r>
              <a:rPr lang="en-US" sz="2000" dirty="0" err="1"/>
              <a:t>Quawat</a:t>
            </a:r>
            <a:r>
              <a:rPr lang="en-US" sz="2000" dirty="0"/>
              <a:t>-ul-Islam is the first mosque of India</a:t>
            </a:r>
          </a:p>
        </p:txBody>
      </p:sp>
      <p:pic>
        <p:nvPicPr>
          <p:cNvPr id="4" name="Picture 3">
            <a:extLst>
              <a:ext uri="{FF2B5EF4-FFF2-40B4-BE49-F238E27FC236}">
                <a16:creationId xmlns:a16="http://schemas.microsoft.com/office/drawing/2014/main" id="{9CF30125-9310-4D5C-87BC-63C322880249}"/>
              </a:ext>
            </a:extLst>
          </p:cNvPr>
          <p:cNvPicPr>
            <a:picLocks noChangeAspect="1"/>
          </p:cNvPicPr>
          <p:nvPr/>
        </p:nvPicPr>
        <p:blipFill>
          <a:blip r:embed="rId2"/>
          <a:stretch>
            <a:fillRect/>
          </a:stretch>
        </p:blipFill>
        <p:spPr>
          <a:xfrm>
            <a:off x="8770776" y="65314"/>
            <a:ext cx="3217506" cy="2080726"/>
          </a:xfrm>
          <a:prstGeom prst="rect">
            <a:avLst/>
          </a:prstGeom>
        </p:spPr>
      </p:pic>
    </p:spTree>
    <p:extLst>
      <p:ext uri="{BB962C8B-B14F-4D97-AF65-F5344CB8AC3E}">
        <p14:creationId xmlns:p14="http://schemas.microsoft.com/office/powerpoint/2010/main" val="88431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006F-87DD-4BC3-BD4E-8E0F2946CC9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C652ACC-478F-4A77-8DBF-D19DFF83210C}"/>
              </a:ext>
            </a:extLst>
          </p:cNvPr>
          <p:cNvPicPr>
            <a:picLocks noGrp="1" noChangeAspect="1"/>
          </p:cNvPicPr>
          <p:nvPr>
            <p:ph idx="1"/>
          </p:nvPr>
        </p:nvPicPr>
        <p:blipFill>
          <a:blip r:embed="rId2"/>
          <a:stretch>
            <a:fillRect/>
          </a:stretch>
        </p:blipFill>
        <p:spPr>
          <a:xfrm>
            <a:off x="1101012" y="239420"/>
            <a:ext cx="3057062" cy="5424262"/>
          </a:xfrm>
          <a:prstGeom prst="rect">
            <a:avLst/>
          </a:prstGeom>
        </p:spPr>
      </p:pic>
      <p:pic>
        <p:nvPicPr>
          <p:cNvPr id="5" name="Picture 4">
            <a:extLst>
              <a:ext uri="{FF2B5EF4-FFF2-40B4-BE49-F238E27FC236}">
                <a16:creationId xmlns:a16="http://schemas.microsoft.com/office/drawing/2014/main" id="{8C56DA23-4271-4A9B-9BA8-52E8774144F2}"/>
              </a:ext>
            </a:extLst>
          </p:cNvPr>
          <p:cNvPicPr>
            <a:picLocks noChangeAspect="1"/>
          </p:cNvPicPr>
          <p:nvPr/>
        </p:nvPicPr>
        <p:blipFill>
          <a:blip r:embed="rId3"/>
          <a:stretch>
            <a:fillRect/>
          </a:stretch>
        </p:blipFill>
        <p:spPr>
          <a:xfrm>
            <a:off x="4874468" y="239419"/>
            <a:ext cx="6216520" cy="5424261"/>
          </a:xfrm>
          <a:prstGeom prst="rect">
            <a:avLst/>
          </a:prstGeom>
        </p:spPr>
      </p:pic>
    </p:spTree>
    <p:extLst>
      <p:ext uri="{BB962C8B-B14F-4D97-AF65-F5344CB8AC3E}">
        <p14:creationId xmlns:p14="http://schemas.microsoft.com/office/powerpoint/2010/main" val="319089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450D-796D-454D-824B-6519DF5924AD}"/>
              </a:ext>
            </a:extLst>
          </p:cNvPr>
          <p:cNvSpPr>
            <a:spLocks noGrp="1"/>
          </p:cNvSpPr>
          <p:nvPr>
            <p:ph type="title"/>
          </p:nvPr>
        </p:nvSpPr>
        <p:spPr/>
        <p:txBody>
          <a:bodyPr/>
          <a:lstStyle/>
          <a:p>
            <a:r>
              <a:rPr lang="en-US" b="1" dirty="0">
                <a:solidFill>
                  <a:srgbClr val="002060"/>
                </a:solidFill>
              </a:rPr>
              <a:t>Aram Shah</a:t>
            </a:r>
          </a:p>
        </p:txBody>
      </p:sp>
      <p:sp>
        <p:nvSpPr>
          <p:cNvPr id="3" name="Content Placeholder 2">
            <a:extLst>
              <a:ext uri="{FF2B5EF4-FFF2-40B4-BE49-F238E27FC236}">
                <a16:creationId xmlns:a16="http://schemas.microsoft.com/office/drawing/2014/main" id="{9705D60D-F33B-4535-B645-76EF1C102753}"/>
              </a:ext>
            </a:extLst>
          </p:cNvPr>
          <p:cNvSpPr>
            <a:spLocks noGrp="1"/>
          </p:cNvSpPr>
          <p:nvPr>
            <p:ph idx="1"/>
          </p:nvPr>
        </p:nvSpPr>
        <p:spPr/>
        <p:txBody>
          <a:bodyPr>
            <a:normAutofit/>
          </a:bodyPr>
          <a:lstStyle/>
          <a:p>
            <a:r>
              <a:rPr lang="en-US" sz="2000" dirty="0"/>
              <a:t>After the death of </a:t>
            </a:r>
            <a:r>
              <a:rPr lang="en-US" sz="2000" dirty="0" err="1"/>
              <a:t>Qutb</a:t>
            </a:r>
            <a:r>
              <a:rPr lang="en-US" sz="2000" dirty="0"/>
              <a:t>-</a:t>
            </a:r>
            <a:r>
              <a:rPr lang="en-US" sz="2000" dirty="0" err="1"/>
              <a:t>ud</a:t>
            </a:r>
            <a:r>
              <a:rPr lang="en-US" sz="2000" dirty="0"/>
              <a:t>-din, his son Aram Shah succeeded him.</a:t>
            </a:r>
          </a:p>
          <a:p>
            <a:r>
              <a:rPr lang="en-US" sz="2000" dirty="0"/>
              <a:t>He was proved quite incompetent.</a:t>
            </a:r>
          </a:p>
          <a:p>
            <a:r>
              <a:rPr lang="en-US" sz="2000" dirty="0"/>
              <a:t>Some of the nobles rose to the occasion and invited </a:t>
            </a:r>
            <a:r>
              <a:rPr lang="en-US" sz="2000" dirty="0" err="1"/>
              <a:t>Aibak’s</a:t>
            </a:r>
            <a:r>
              <a:rPr lang="en-US" sz="2000" dirty="0"/>
              <a:t> son in law and Governor of </a:t>
            </a:r>
            <a:r>
              <a:rPr lang="en-US" sz="2000" dirty="0" err="1"/>
              <a:t>Badaun</a:t>
            </a:r>
            <a:r>
              <a:rPr lang="en-US" sz="2000" dirty="0"/>
              <a:t>, Iltutmish to ascend the throne.</a:t>
            </a:r>
          </a:p>
          <a:p>
            <a:r>
              <a:rPr lang="en-US" sz="2000" dirty="0"/>
              <a:t>Iltutmish deposed Aram Shah and secured the throne for himself</a:t>
            </a:r>
          </a:p>
        </p:txBody>
      </p:sp>
    </p:spTree>
    <p:extLst>
      <p:ext uri="{BB962C8B-B14F-4D97-AF65-F5344CB8AC3E}">
        <p14:creationId xmlns:p14="http://schemas.microsoft.com/office/powerpoint/2010/main" val="2552132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CD05-A44B-430B-B995-1B9AE3C9BD76}"/>
              </a:ext>
            </a:extLst>
          </p:cNvPr>
          <p:cNvSpPr>
            <a:spLocks noGrp="1"/>
          </p:cNvSpPr>
          <p:nvPr>
            <p:ph type="title"/>
          </p:nvPr>
        </p:nvSpPr>
        <p:spPr/>
        <p:txBody>
          <a:bodyPr/>
          <a:lstStyle/>
          <a:p>
            <a:r>
              <a:rPr lang="en-US" b="1" dirty="0">
                <a:solidFill>
                  <a:srgbClr val="002060"/>
                </a:solidFill>
              </a:rPr>
              <a:t>Shamsuddin Iltutmish</a:t>
            </a:r>
          </a:p>
        </p:txBody>
      </p:sp>
      <p:sp>
        <p:nvSpPr>
          <p:cNvPr id="3" name="Content Placeholder 2">
            <a:extLst>
              <a:ext uri="{FF2B5EF4-FFF2-40B4-BE49-F238E27FC236}">
                <a16:creationId xmlns:a16="http://schemas.microsoft.com/office/drawing/2014/main" id="{3E75457A-23D5-4671-BEFA-A968465F1B61}"/>
              </a:ext>
            </a:extLst>
          </p:cNvPr>
          <p:cNvSpPr>
            <a:spLocks noGrp="1"/>
          </p:cNvSpPr>
          <p:nvPr>
            <p:ph idx="1"/>
          </p:nvPr>
        </p:nvSpPr>
        <p:spPr>
          <a:xfrm>
            <a:off x="838200" y="1825625"/>
            <a:ext cx="6321357" cy="4351338"/>
          </a:xfrm>
        </p:spPr>
        <p:txBody>
          <a:bodyPr>
            <a:normAutofit lnSpcReduction="10000"/>
          </a:bodyPr>
          <a:lstStyle/>
          <a:p>
            <a:r>
              <a:rPr lang="en-US" sz="2000" dirty="0"/>
              <a:t>The real consolidator of the Turkish conquest in India and the greatest slave king was Shamsuddin Iltutmish.</a:t>
            </a:r>
          </a:p>
          <a:p>
            <a:r>
              <a:rPr lang="en-US" sz="2000" dirty="0"/>
              <a:t>His Dynasty’s name was </a:t>
            </a:r>
            <a:r>
              <a:rPr lang="en-US" sz="2000" dirty="0" err="1"/>
              <a:t>Ilbari</a:t>
            </a:r>
            <a:r>
              <a:rPr lang="en-US" sz="2000" dirty="0"/>
              <a:t> Dynasty.</a:t>
            </a:r>
          </a:p>
          <a:p>
            <a:r>
              <a:rPr lang="en-US" sz="2000" dirty="0"/>
              <a:t>He was slave of </a:t>
            </a:r>
            <a:r>
              <a:rPr lang="en-US" sz="2000" dirty="0" err="1"/>
              <a:t>Aibak</a:t>
            </a:r>
            <a:r>
              <a:rPr lang="en-US" sz="2000" dirty="0"/>
              <a:t>, later become his son-in-law.</a:t>
            </a:r>
          </a:p>
          <a:p>
            <a:r>
              <a:rPr lang="en-US" sz="2000" dirty="0"/>
              <a:t>After defeating Aram Shah,  he became a Sultan in 1211.</a:t>
            </a:r>
          </a:p>
          <a:p>
            <a:r>
              <a:rPr lang="en-US" sz="2000" dirty="0"/>
              <a:t>His capital shifted from Lahore to Delhi.</a:t>
            </a:r>
          </a:p>
          <a:p>
            <a:r>
              <a:rPr lang="en-US" sz="2000" dirty="0"/>
              <a:t>Construction of Qutub </a:t>
            </a:r>
            <a:r>
              <a:rPr lang="en-US" sz="2000" dirty="0" err="1"/>
              <a:t>Minar</a:t>
            </a:r>
            <a:r>
              <a:rPr lang="en-US" sz="2000" dirty="0"/>
              <a:t> was completed by him.</a:t>
            </a:r>
          </a:p>
          <a:p>
            <a:r>
              <a:rPr lang="en-US" sz="2000" dirty="0"/>
              <a:t>The Ajmer Sharif mosque was built by him.</a:t>
            </a:r>
          </a:p>
          <a:p>
            <a:r>
              <a:rPr lang="en-US" sz="2000" dirty="0"/>
              <a:t>Coin – </a:t>
            </a:r>
            <a:r>
              <a:rPr lang="en-US" sz="2000" dirty="0" err="1"/>
              <a:t>Jital</a:t>
            </a:r>
            <a:r>
              <a:rPr lang="en-US" sz="2000" dirty="0"/>
              <a:t> (Copper) and Tanka (Silver).</a:t>
            </a:r>
          </a:p>
          <a:p>
            <a:r>
              <a:rPr lang="en-US" sz="2000" dirty="0"/>
              <a:t>He introduced </a:t>
            </a:r>
            <a:r>
              <a:rPr lang="en-US" sz="2000" dirty="0" err="1"/>
              <a:t>Iqta</a:t>
            </a:r>
            <a:r>
              <a:rPr lang="en-US" sz="2000" dirty="0"/>
              <a:t> System( Reforms in civil administration and army which were paid and recruited by him).</a:t>
            </a:r>
          </a:p>
        </p:txBody>
      </p:sp>
      <p:pic>
        <p:nvPicPr>
          <p:cNvPr id="4" name="Picture 3">
            <a:extLst>
              <a:ext uri="{FF2B5EF4-FFF2-40B4-BE49-F238E27FC236}">
                <a16:creationId xmlns:a16="http://schemas.microsoft.com/office/drawing/2014/main" id="{C3CEC3B9-A96F-4DF2-A96A-E43EE064DFB6}"/>
              </a:ext>
            </a:extLst>
          </p:cNvPr>
          <p:cNvPicPr>
            <a:picLocks noChangeAspect="1"/>
          </p:cNvPicPr>
          <p:nvPr/>
        </p:nvPicPr>
        <p:blipFill>
          <a:blip r:embed="rId2"/>
          <a:stretch>
            <a:fillRect/>
          </a:stretch>
        </p:blipFill>
        <p:spPr>
          <a:xfrm>
            <a:off x="8207468" y="135651"/>
            <a:ext cx="1905000" cy="1555037"/>
          </a:xfrm>
          <a:prstGeom prst="rect">
            <a:avLst/>
          </a:prstGeom>
        </p:spPr>
      </p:pic>
      <p:pic>
        <p:nvPicPr>
          <p:cNvPr id="5" name="Picture 4">
            <a:extLst>
              <a:ext uri="{FF2B5EF4-FFF2-40B4-BE49-F238E27FC236}">
                <a16:creationId xmlns:a16="http://schemas.microsoft.com/office/drawing/2014/main" id="{33658CBC-E847-45FF-B5A5-0687C4536FDF}"/>
              </a:ext>
            </a:extLst>
          </p:cNvPr>
          <p:cNvPicPr>
            <a:picLocks noChangeAspect="1"/>
          </p:cNvPicPr>
          <p:nvPr/>
        </p:nvPicPr>
        <p:blipFill>
          <a:blip r:embed="rId3"/>
          <a:stretch>
            <a:fillRect/>
          </a:stretch>
        </p:blipFill>
        <p:spPr>
          <a:xfrm>
            <a:off x="8207468" y="1920162"/>
            <a:ext cx="4080187" cy="1982852"/>
          </a:xfrm>
          <a:prstGeom prst="rect">
            <a:avLst/>
          </a:prstGeom>
        </p:spPr>
      </p:pic>
      <p:pic>
        <p:nvPicPr>
          <p:cNvPr id="6" name="Picture 5">
            <a:extLst>
              <a:ext uri="{FF2B5EF4-FFF2-40B4-BE49-F238E27FC236}">
                <a16:creationId xmlns:a16="http://schemas.microsoft.com/office/drawing/2014/main" id="{366513F0-7AF4-4B5F-8584-5F71812F505E}"/>
              </a:ext>
            </a:extLst>
          </p:cNvPr>
          <p:cNvPicPr>
            <a:picLocks noChangeAspect="1"/>
          </p:cNvPicPr>
          <p:nvPr/>
        </p:nvPicPr>
        <p:blipFill>
          <a:blip r:embed="rId4"/>
          <a:stretch>
            <a:fillRect/>
          </a:stretch>
        </p:blipFill>
        <p:spPr>
          <a:xfrm>
            <a:off x="8207468" y="4132488"/>
            <a:ext cx="3984532" cy="2066925"/>
          </a:xfrm>
          <a:prstGeom prst="rect">
            <a:avLst/>
          </a:prstGeom>
        </p:spPr>
      </p:pic>
    </p:spTree>
    <p:extLst>
      <p:ext uri="{BB962C8B-B14F-4D97-AF65-F5344CB8AC3E}">
        <p14:creationId xmlns:p14="http://schemas.microsoft.com/office/powerpoint/2010/main" val="226318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F975-1272-493B-9D66-F23FC714B9F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4E71029-96A5-4957-9639-EC432BE74C39}"/>
              </a:ext>
            </a:extLst>
          </p:cNvPr>
          <p:cNvSpPr>
            <a:spLocks noGrp="1"/>
          </p:cNvSpPr>
          <p:nvPr>
            <p:ph idx="1"/>
          </p:nvPr>
        </p:nvSpPr>
        <p:spPr/>
        <p:txBody>
          <a:bodyPr>
            <a:normAutofit/>
          </a:bodyPr>
          <a:lstStyle/>
          <a:p>
            <a:r>
              <a:rPr lang="en-US" sz="2000" dirty="0"/>
              <a:t>The famous 40 nobles or </a:t>
            </a:r>
            <a:r>
              <a:rPr lang="en-US" sz="2000" b="1" dirty="0" err="1"/>
              <a:t>Chahalgani</a:t>
            </a:r>
            <a:r>
              <a:rPr lang="en-US" sz="2000" dirty="0"/>
              <a:t>, which was a new class of ruling elites was started by him.</a:t>
            </a:r>
          </a:p>
          <a:p>
            <a:r>
              <a:rPr lang="en-US" sz="2000" dirty="0"/>
              <a:t>Prevented </a:t>
            </a:r>
            <a:r>
              <a:rPr lang="en-US" sz="2000" dirty="0" err="1"/>
              <a:t>Chengiz</a:t>
            </a:r>
            <a:r>
              <a:rPr lang="en-US" sz="2000" dirty="0"/>
              <a:t> Khan attack by refusing to give shelter to an enemy of Khan, </a:t>
            </a:r>
            <a:r>
              <a:rPr lang="en-US" sz="2000" dirty="0" err="1"/>
              <a:t>Jalaluddin</a:t>
            </a:r>
            <a:r>
              <a:rPr lang="en-US" sz="2000" dirty="0"/>
              <a:t> </a:t>
            </a:r>
            <a:r>
              <a:rPr lang="en-US" sz="2000" dirty="0" err="1"/>
              <a:t>Mangabarani</a:t>
            </a:r>
            <a:r>
              <a:rPr lang="en-US" sz="2000" dirty="0"/>
              <a:t> ( a ruler from Iran). Thus, due to his diplomatic skills, he prevented Mongol attack.</a:t>
            </a:r>
          </a:p>
          <a:p>
            <a:r>
              <a:rPr lang="en-US" sz="2000" dirty="0"/>
              <a:t>He got his authority (Sultanate of Delhi) recognized by caliph of Baghdad (Khalifa), as a member of world fraternity of Islamic States (Sultan- I – Azam).</a:t>
            </a:r>
          </a:p>
          <a:p>
            <a:r>
              <a:rPr lang="en-US" sz="2000" dirty="0"/>
              <a:t>He patronized Minhaj-ul-Siraj, the author of </a:t>
            </a:r>
            <a:r>
              <a:rPr lang="en-US" sz="2000" dirty="0" err="1"/>
              <a:t>Tabaqat-i</a:t>
            </a:r>
            <a:r>
              <a:rPr lang="en-US" sz="2000" dirty="0"/>
              <a:t>- </a:t>
            </a:r>
            <a:r>
              <a:rPr lang="en-US" sz="2000" dirty="0" err="1"/>
              <a:t>Nasiri</a:t>
            </a:r>
            <a:r>
              <a:rPr lang="en-US" sz="2000" dirty="0"/>
              <a:t> ( Dedicated to Nasiruddin </a:t>
            </a:r>
            <a:r>
              <a:rPr lang="en-US" sz="2000" dirty="0" err="1"/>
              <a:t>Mehmud</a:t>
            </a:r>
            <a:r>
              <a:rPr lang="en-US" sz="2000" dirty="0"/>
              <a:t>, eight Sultan of Slave Dynasty).</a:t>
            </a:r>
          </a:p>
          <a:p>
            <a:r>
              <a:rPr lang="en-US" sz="2000" dirty="0"/>
              <a:t>He is called “ Father of  Tomb Building”. Built – Hauz –</a:t>
            </a:r>
            <a:r>
              <a:rPr lang="en-US" sz="2000" dirty="0" err="1"/>
              <a:t>i</a:t>
            </a:r>
            <a:r>
              <a:rPr lang="en-US" sz="2000" dirty="0"/>
              <a:t>- Shamsi (Near </a:t>
            </a:r>
            <a:r>
              <a:rPr lang="en-US" sz="2000" dirty="0" err="1"/>
              <a:t>Meharuli</a:t>
            </a:r>
            <a:r>
              <a:rPr lang="en-US" sz="2000" dirty="0"/>
              <a:t>). Sultan </a:t>
            </a:r>
            <a:r>
              <a:rPr lang="en-US" sz="2000" dirty="0" err="1"/>
              <a:t>Garhi</a:t>
            </a:r>
            <a:r>
              <a:rPr lang="en-US" sz="2000" dirty="0"/>
              <a:t> ( in Delhi). Destroyed </a:t>
            </a:r>
            <a:r>
              <a:rPr lang="en-US" sz="2000" dirty="0" err="1"/>
              <a:t>Mahakal</a:t>
            </a:r>
            <a:r>
              <a:rPr lang="en-US" sz="2000" dirty="0"/>
              <a:t> temple (Ujjain) in 1235.</a:t>
            </a:r>
          </a:p>
          <a:p>
            <a:r>
              <a:rPr lang="en-US" sz="2000" dirty="0"/>
              <a:t>Declared daughter </a:t>
            </a:r>
            <a:r>
              <a:rPr lang="en-US" sz="2000" dirty="0" err="1"/>
              <a:t>Raziya</a:t>
            </a:r>
            <a:r>
              <a:rPr lang="en-US" sz="2000" dirty="0"/>
              <a:t> as his successor, thus deviating from Normal Practice.</a:t>
            </a:r>
          </a:p>
          <a:p>
            <a:endParaRPr lang="en-US" sz="2000" dirty="0"/>
          </a:p>
        </p:txBody>
      </p:sp>
    </p:spTree>
    <p:extLst>
      <p:ext uri="{BB962C8B-B14F-4D97-AF65-F5344CB8AC3E}">
        <p14:creationId xmlns:p14="http://schemas.microsoft.com/office/powerpoint/2010/main" val="1675865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TotalTime>
  <Words>3912</Words>
  <Application>Microsoft Office PowerPoint</Application>
  <PresentationFormat>Widescreen</PresentationFormat>
  <Paragraphs>253</Paragraphs>
  <Slides>41</Slides>
  <Notes>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Basic Information</vt:lpstr>
      <vt:lpstr>PowerPoint Presentation</vt:lpstr>
      <vt:lpstr>Slave Dynasty (1206-90 AD)</vt:lpstr>
      <vt:lpstr>Qutub-ud-din-Aibak</vt:lpstr>
      <vt:lpstr>PowerPoint Presentation</vt:lpstr>
      <vt:lpstr>Aram Shah</vt:lpstr>
      <vt:lpstr>Shamsuddin Iltutmish</vt:lpstr>
      <vt:lpstr>PowerPoint Presentation</vt:lpstr>
      <vt:lpstr>Ruknuddin Firuz Shah</vt:lpstr>
      <vt:lpstr>Raziya</vt:lpstr>
      <vt:lpstr>PowerPoint Presentation</vt:lpstr>
      <vt:lpstr>Balban</vt:lpstr>
      <vt:lpstr>PowerPoint Presentation</vt:lpstr>
      <vt:lpstr>THE KHALJI DYNASTY (AD 1290-1320)</vt:lpstr>
      <vt:lpstr>Jalaluddin Khalji (AD1290-1296)</vt:lpstr>
      <vt:lpstr>Alauddin Khalji (1296-1316)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TUGHLAQ DYNASTY (AD 1320-1414)</vt:lpstr>
      <vt:lpstr>PowerPoint Presentation</vt:lpstr>
      <vt:lpstr>PowerPoint Presentation</vt:lpstr>
      <vt:lpstr>Five Ambitious Projects of Muhammad- Bin-Tughlaq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LODHI DYNASTY (AD 1451-1526)</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Delhi Sultanate</dc:title>
  <dc:creator>Debarka Nandi</dc:creator>
  <cp:lastModifiedBy>Abhik Sengupta</cp:lastModifiedBy>
  <cp:revision>89</cp:revision>
  <dcterms:created xsi:type="dcterms:W3CDTF">2021-03-22T03:21:49Z</dcterms:created>
  <dcterms:modified xsi:type="dcterms:W3CDTF">2022-03-10T17:46:21Z</dcterms:modified>
</cp:coreProperties>
</file>